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2" r:id="rId4"/>
    <p:sldId id="269" r:id="rId5"/>
    <p:sldId id="304" r:id="rId6"/>
    <p:sldId id="305" r:id="rId7"/>
    <p:sldId id="280" r:id="rId8"/>
    <p:sldId id="307" r:id="rId9"/>
    <p:sldId id="266" r:id="rId10"/>
    <p:sldId id="271" r:id="rId11"/>
    <p:sldId id="276" r:id="rId12"/>
    <p:sldId id="297" r:id="rId13"/>
    <p:sldId id="298" r:id="rId14"/>
    <p:sldId id="299" r:id="rId15"/>
    <p:sldId id="300" r:id="rId16"/>
    <p:sldId id="275" r:id="rId17"/>
    <p:sldId id="301" r:id="rId18"/>
    <p:sldId id="302" r:id="rId19"/>
    <p:sldId id="312" r:id="rId20"/>
    <p:sldId id="313" r:id="rId21"/>
    <p:sldId id="309" r:id="rId22"/>
    <p:sldId id="310" r:id="rId23"/>
    <p:sldId id="311" r:id="rId24"/>
    <p:sldId id="287" r:id="rId25"/>
    <p:sldId id="288" r:id="rId26"/>
    <p:sldId id="289" r:id="rId27"/>
    <p:sldId id="290" r:id="rId28"/>
    <p:sldId id="291" r:id="rId29"/>
    <p:sldId id="292" r:id="rId30"/>
    <p:sldId id="294" r:id="rId31"/>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83678" autoAdjust="0"/>
  </p:normalViewPr>
  <p:slideViewPr>
    <p:cSldViewPr snapToGrid="0">
      <p:cViewPr varScale="1">
        <p:scale>
          <a:sx n="100" d="100"/>
          <a:sy n="100" d="100"/>
        </p:scale>
        <p:origin x="6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c:f>
              <c:strCache>
                <c:ptCount val="1"/>
                <c:pt idx="0">
                  <c:v>Estimated % of Suicide Attempts Prevented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Sheet1!$B$2:$B$9</c:f>
              <c:strCache>
                <c:ptCount val="8"/>
                <c:pt idx="0">
                  <c:v>Public Awareness</c:v>
                </c:pt>
                <c:pt idx="1">
                  <c:v>Media Guidelines</c:v>
                </c:pt>
                <c:pt idx="2">
                  <c:v>Means Restriction </c:v>
                </c:pt>
                <c:pt idx="3">
                  <c:v>School Based Programs </c:v>
                </c:pt>
                <c:pt idx="4">
                  <c:v>GP Training </c:v>
                </c:pt>
                <c:pt idx="5">
                  <c:v>Gatekeeper Training </c:v>
                </c:pt>
                <c:pt idx="6">
                  <c:v>Coordinated Aftercare</c:v>
                </c:pt>
                <c:pt idx="7">
                  <c:v>Psychosocial Treatment </c:v>
                </c:pt>
              </c:strCache>
            </c:strRef>
          </c:cat>
          <c:val>
            <c:numRef>
              <c:f>Sheet1!$C$2:$C$9</c:f>
              <c:numCache>
                <c:formatCode>General</c:formatCode>
                <c:ptCount val="8"/>
                <c:pt idx="2">
                  <c:v>0.5</c:v>
                </c:pt>
                <c:pt idx="3">
                  <c:v>2.9</c:v>
                </c:pt>
                <c:pt idx="6">
                  <c:v>19.8</c:v>
                </c:pt>
                <c:pt idx="7">
                  <c:v>8</c:v>
                </c:pt>
              </c:numCache>
            </c:numRef>
          </c:val>
          <c:extLst>
            <c:ext xmlns:c16="http://schemas.microsoft.com/office/drawing/2014/chart" uri="{C3380CC4-5D6E-409C-BE32-E72D297353CC}">
              <c16:uniqueId val="{00000000-8D94-4A90-BD30-95547672A9B4}"/>
            </c:ext>
          </c:extLst>
        </c:ser>
        <c:ser>
          <c:idx val="1"/>
          <c:order val="1"/>
          <c:tx>
            <c:strRef>
              <c:f>Sheet1!$D$1</c:f>
              <c:strCache>
                <c:ptCount val="1"/>
                <c:pt idx="0">
                  <c:v>Estimated % of Suicides Prevented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Sheet1!$B$2:$B$9</c:f>
              <c:strCache>
                <c:ptCount val="8"/>
                <c:pt idx="0">
                  <c:v>Public Awareness</c:v>
                </c:pt>
                <c:pt idx="1">
                  <c:v>Media Guidelines</c:v>
                </c:pt>
                <c:pt idx="2">
                  <c:v>Means Restriction </c:v>
                </c:pt>
                <c:pt idx="3">
                  <c:v>School Based Programs </c:v>
                </c:pt>
                <c:pt idx="4">
                  <c:v>GP Training </c:v>
                </c:pt>
                <c:pt idx="5">
                  <c:v>Gatekeeper Training </c:v>
                </c:pt>
                <c:pt idx="6">
                  <c:v>Coordinated Aftercare</c:v>
                </c:pt>
                <c:pt idx="7">
                  <c:v>Psychosocial Treatment </c:v>
                </c:pt>
              </c:strCache>
            </c:strRef>
          </c:cat>
          <c:val>
            <c:numRef>
              <c:f>Sheet1!$D$2:$D$9</c:f>
              <c:numCache>
                <c:formatCode>General</c:formatCode>
                <c:ptCount val="8"/>
                <c:pt idx="0">
                  <c:v>0.3</c:v>
                </c:pt>
                <c:pt idx="1">
                  <c:v>1.2</c:v>
                </c:pt>
                <c:pt idx="2">
                  <c:v>4.0999999999999996</c:v>
                </c:pt>
                <c:pt idx="4">
                  <c:v>6.3</c:v>
                </c:pt>
                <c:pt idx="5">
                  <c:v>4.9000000000000004</c:v>
                </c:pt>
                <c:pt idx="6">
                  <c:v>1.1000000000000001</c:v>
                </c:pt>
                <c:pt idx="7">
                  <c:v>5.8</c:v>
                </c:pt>
              </c:numCache>
            </c:numRef>
          </c:val>
          <c:extLst>
            <c:ext xmlns:c16="http://schemas.microsoft.com/office/drawing/2014/chart" uri="{C3380CC4-5D6E-409C-BE32-E72D297353CC}">
              <c16:uniqueId val="{00000001-8D94-4A90-BD30-95547672A9B4}"/>
            </c:ext>
          </c:extLst>
        </c:ser>
        <c:dLbls>
          <c:showLegendKey val="0"/>
          <c:showVal val="0"/>
          <c:showCatName val="0"/>
          <c:showSerName val="0"/>
          <c:showPercent val="0"/>
          <c:showBubbleSize val="0"/>
        </c:dLbls>
        <c:gapWidth val="150"/>
        <c:axId val="72407680"/>
        <c:axId val="72413568"/>
      </c:barChart>
      <c:catAx>
        <c:axId val="72407680"/>
        <c:scaling>
          <c:orientation val="minMax"/>
        </c:scaling>
        <c:delete val="0"/>
        <c:axPos val="b"/>
        <c:numFmt formatCode="General" sourceLinked="0"/>
        <c:majorTickMark val="out"/>
        <c:minorTickMark val="none"/>
        <c:tickLblPos val="nextTo"/>
        <c:txPr>
          <a:bodyPr/>
          <a:lstStyle/>
          <a:p>
            <a:pPr>
              <a:defRPr sz="1400"/>
            </a:pPr>
            <a:endParaRPr lang="en-US"/>
          </a:p>
        </c:txPr>
        <c:crossAx val="72413568"/>
        <c:crosses val="autoZero"/>
        <c:auto val="1"/>
        <c:lblAlgn val="ctr"/>
        <c:lblOffset val="100"/>
        <c:noMultiLvlLbl val="0"/>
      </c:catAx>
      <c:valAx>
        <c:axId val="72413568"/>
        <c:scaling>
          <c:orientation val="minMax"/>
          <c:max val="20"/>
        </c:scaling>
        <c:delete val="0"/>
        <c:axPos val="l"/>
        <c:majorGridlines/>
        <c:numFmt formatCode="General" sourceLinked="1"/>
        <c:majorTickMark val="out"/>
        <c:minorTickMark val="none"/>
        <c:tickLblPos val="nextTo"/>
        <c:crossAx val="72407680"/>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66888218550145995"/>
          <c:y val="2.6303016470767202E-2"/>
          <c:w val="0.29919293186943202"/>
          <c:h val="0.62855338734832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layout>
        <c:manualLayout>
          <c:xMode val="edge"/>
          <c:yMode val="edge"/>
          <c:x val="0.245769562007874"/>
          <c:y val="3.04687481256922E-2"/>
        </c:manualLayout>
      </c:layout>
      <c:overlay val="0"/>
      <c:txPr>
        <a:bodyPr/>
        <a:lstStyle/>
        <a:p>
          <a:pPr>
            <a:defRPr sz="2800"/>
          </a:pPr>
          <a:endParaRPr lang="en-US"/>
        </a:p>
      </c:txPr>
    </c:title>
    <c:autoTitleDeleted val="0"/>
    <c:plotArea>
      <c:layout/>
      <c:pieChart>
        <c:varyColors val="1"/>
        <c:ser>
          <c:idx val="0"/>
          <c:order val="0"/>
          <c:tx>
            <c:strRef>
              <c:f>Sheet1!$B$1</c:f>
              <c:strCache>
                <c:ptCount val="1"/>
                <c:pt idx="0">
                  <c:v>Components of SAMSHA Framework </c:v>
                </c:pt>
              </c:strCache>
            </c:strRef>
          </c:tx>
          <c:dLbls>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Sheet1!$A$2:$A$7</c:f>
              <c:strCache>
                <c:ptCount val="6"/>
                <c:pt idx="0">
                  <c:v>Education for parents</c:v>
                </c:pt>
                <c:pt idx="1">
                  <c:v>Education for students</c:v>
                </c:pt>
                <c:pt idx="2">
                  <c:v>Education for staff</c:v>
                </c:pt>
                <c:pt idx="3">
                  <c:v>Screening </c:v>
                </c:pt>
                <c:pt idx="4">
                  <c:v>Protocol to address students at risk </c:v>
                </c:pt>
                <c:pt idx="5">
                  <c:v>Protocol for responding to death </c:v>
                </c:pt>
              </c:strCache>
            </c:strRef>
          </c:cat>
          <c:val>
            <c:numRef>
              <c:f>Sheet1!$B$2:$B$7</c:f>
              <c:numCache>
                <c:formatCode>General</c:formatCode>
                <c:ptCount val="6"/>
                <c:pt idx="0">
                  <c:v>4</c:v>
                </c:pt>
                <c:pt idx="1">
                  <c:v>4</c:v>
                </c:pt>
                <c:pt idx="2">
                  <c:v>4</c:v>
                </c:pt>
                <c:pt idx="3">
                  <c:v>4</c:v>
                </c:pt>
                <c:pt idx="4">
                  <c:v>4</c:v>
                </c:pt>
                <c:pt idx="5">
                  <c:v>4</c:v>
                </c:pt>
              </c:numCache>
            </c:numRef>
          </c:val>
          <c:extLst>
            <c:ext xmlns:c16="http://schemas.microsoft.com/office/drawing/2014/chart" uri="{C3380CC4-5D6E-409C-BE32-E72D297353CC}">
              <c16:uniqueId val="{00000000-2503-4721-A80D-99E845DBBEF9}"/>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604A0-4F19-49B5-BEFC-97C469121C8B}"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50F6C5BB-CB13-4414-8223-812EB29BD646}">
      <dgm:prSet phldrT="[Text]" custT="1"/>
      <dgm:spPr/>
      <dgm:t>
        <a:bodyPr/>
        <a:lstStyle/>
        <a:p>
          <a:r>
            <a:rPr lang="en-US" sz="2400" b="1" u="sng" dirty="0"/>
            <a:t>Implementation outcomes</a:t>
          </a:r>
        </a:p>
      </dgm:t>
    </dgm:pt>
    <dgm:pt modelId="{782FB76E-B802-4475-9FA2-FA6953B86D48}" type="parTrans" cxnId="{AE37D512-8368-41BD-B2ED-F706A16B0B48}">
      <dgm:prSet/>
      <dgm:spPr/>
      <dgm:t>
        <a:bodyPr/>
        <a:lstStyle/>
        <a:p>
          <a:endParaRPr lang="en-US" sz="2400"/>
        </a:p>
      </dgm:t>
    </dgm:pt>
    <dgm:pt modelId="{E53404DE-CBCA-4CEA-A4A9-83AB9172CB14}" type="sibTrans" cxnId="{AE37D512-8368-41BD-B2ED-F706A16B0B48}">
      <dgm:prSet custT="1"/>
      <dgm:spPr/>
      <dgm:t>
        <a:bodyPr/>
        <a:lstStyle/>
        <a:p>
          <a:endParaRPr lang="en-US" sz="3600"/>
        </a:p>
      </dgm:t>
    </dgm:pt>
    <dgm:pt modelId="{47EA2C08-90C7-4EA3-B844-A98CD84544C2}">
      <dgm:prSet phldrT="[Text]" custT="1"/>
      <dgm:spPr/>
      <dgm:t>
        <a:bodyPr/>
        <a:lstStyle/>
        <a:p>
          <a:r>
            <a:rPr lang="en-US" sz="2400" b="1" u="sng" dirty="0"/>
            <a:t>Service outcomes</a:t>
          </a:r>
        </a:p>
      </dgm:t>
    </dgm:pt>
    <dgm:pt modelId="{09FC7EDE-808E-4DE8-8204-B714437CB208}" type="parTrans" cxnId="{3CB10C69-B41A-4C30-9015-A3A108A4294F}">
      <dgm:prSet/>
      <dgm:spPr/>
      <dgm:t>
        <a:bodyPr/>
        <a:lstStyle/>
        <a:p>
          <a:endParaRPr lang="en-US" sz="2400"/>
        </a:p>
      </dgm:t>
    </dgm:pt>
    <dgm:pt modelId="{079E31B8-5EC1-484C-A82A-5F7452158A67}" type="sibTrans" cxnId="{3CB10C69-B41A-4C30-9015-A3A108A4294F}">
      <dgm:prSet custT="1"/>
      <dgm:spPr/>
      <dgm:t>
        <a:bodyPr/>
        <a:lstStyle/>
        <a:p>
          <a:endParaRPr lang="en-US" sz="3600"/>
        </a:p>
      </dgm:t>
    </dgm:pt>
    <dgm:pt modelId="{E4D4747C-1910-4300-AFB7-F1FD43574A82}">
      <dgm:prSet phldrT="[Text]" custT="1"/>
      <dgm:spPr/>
      <dgm:t>
        <a:bodyPr/>
        <a:lstStyle/>
        <a:p>
          <a:r>
            <a:rPr lang="en-US" sz="2400" b="1" u="sng" dirty="0"/>
            <a:t>Student outcomes</a:t>
          </a:r>
        </a:p>
      </dgm:t>
    </dgm:pt>
    <dgm:pt modelId="{878AF4DC-4695-4F28-AD78-7F8D2F461918}" type="parTrans" cxnId="{AE3B3118-6439-45B0-9B9F-1268A00661BD}">
      <dgm:prSet/>
      <dgm:spPr/>
      <dgm:t>
        <a:bodyPr/>
        <a:lstStyle/>
        <a:p>
          <a:endParaRPr lang="en-US" sz="2400"/>
        </a:p>
      </dgm:t>
    </dgm:pt>
    <dgm:pt modelId="{09105F86-2A07-4E77-B876-5408B71B1339}" type="sibTrans" cxnId="{AE3B3118-6439-45B0-9B9F-1268A00661BD}">
      <dgm:prSet/>
      <dgm:spPr/>
      <dgm:t>
        <a:bodyPr/>
        <a:lstStyle/>
        <a:p>
          <a:endParaRPr lang="en-US" sz="2400"/>
        </a:p>
      </dgm:t>
    </dgm:pt>
    <dgm:pt modelId="{B7EB9F1E-E06A-4023-998C-812E81230050}">
      <dgm:prSet phldrT="[Text]" custT="1"/>
      <dgm:spPr/>
      <dgm:t>
        <a:bodyPr/>
        <a:lstStyle/>
        <a:p>
          <a:r>
            <a:rPr lang="en-US" sz="2000" b="1" dirty="0"/>
            <a:t>Acceptability</a:t>
          </a:r>
        </a:p>
      </dgm:t>
    </dgm:pt>
    <dgm:pt modelId="{29F2241E-171C-465D-A5CD-ECA0BDE6C46A}" type="parTrans" cxnId="{827E389F-EE51-4701-885E-09C4A5DAABB9}">
      <dgm:prSet/>
      <dgm:spPr/>
      <dgm:t>
        <a:bodyPr/>
        <a:lstStyle/>
        <a:p>
          <a:endParaRPr lang="en-US" sz="2400"/>
        </a:p>
      </dgm:t>
    </dgm:pt>
    <dgm:pt modelId="{4919A129-C15B-460D-81DA-7EB830E8D137}" type="sibTrans" cxnId="{827E389F-EE51-4701-885E-09C4A5DAABB9}">
      <dgm:prSet/>
      <dgm:spPr/>
      <dgm:t>
        <a:bodyPr/>
        <a:lstStyle/>
        <a:p>
          <a:endParaRPr lang="en-US" sz="2400"/>
        </a:p>
      </dgm:t>
    </dgm:pt>
    <dgm:pt modelId="{48296C70-773D-4C9E-9058-0ED166945DDC}">
      <dgm:prSet phldrT="[Text]" custT="1"/>
      <dgm:spPr/>
      <dgm:t>
        <a:bodyPr/>
        <a:lstStyle/>
        <a:p>
          <a:r>
            <a:rPr lang="en-US" sz="2000" b="1" dirty="0"/>
            <a:t>Adoption</a:t>
          </a:r>
        </a:p>
      </dgm:t>
    </dgm:pt>
    <dgm:pt modelId="{F53EF906-3DF8-4D5F-A661-E5C95491A685}" type="parTrans" cxnId="{10AC7670-D5E4-4EE7-BC34-24D954671AF9}">
      <dgm:prSet/>
      <dgm:spPr/>
      <dgm:t>
        <a:bodyPr/>
        <a:lstStyle/>
        <a:p>
          <a:endParaRPr lang="en-US" sz="2400"/>
        </a:p>
      </dgm:t>
    </dgm:pt>
    <dgm:pt modelId="{C40EBA04-143B-462C-A812-D3DE13EACE15}" type="sibTrans" cxnId="{10AC7670-D5E4-4EE7-BC34-24D954671AF9}">
      <dgm:prSet/>
      <dgm:spPr/>
      <dgm:t>
        <a:bodyPr/>
        <a:lstStyle/>
        <a:p>
          <a:endParaRPr lang="en-US" sz="2400"/>
        </a:p>
      </dgm:t>
    </dgm:pt>
    <dgm:pt modelId="{9363F779-F691-4970-94AB-AAFF98495475}">
      <dgm:prSet phldrT="[Text]" custT="1"/>
      <dgm:spPr/>
      <dgm:t>
        <a:bodyPr/>
        <a:lstStyle/>
        <a:p>
          <a:r>
            <a:rPr lang="en-US" sz="2000" b="1" dirty="0"/>
            <a:t>Appropriateness</a:t>
          </a:r>
        </a:p>
      </dgm:t>
    </dgm:pt>
    <dgm:pt modelId="{0F23A448-78A1-4404-B30F-DD4144FFC9D5}" type="parTrans" cxnId="{151FB0BA-4E79-47FE-A2BE-68F2158C8D3A}">
      <dgm:prSet/>
      <dgm:spPr/>
      <dgm:t>
        <a:bodyPr/>
        <a:lstStyle/>
        <a:p>
          <a:endParaRPr lang="en-US" sz="2400"/>
        </a:p>
      </dgm:t>
    </dgm:pt>
    <dgm:pt modelId="{A551E3D4-7C29-423E-938D-30956B92251A}" type="sibTrans" cxnId="{151FB0BA-4E79-47FE-A2BE-68F2158C8D3A}">
      <dgm:prSet/>
      <dgm:spPr/>
      <dgm:t>
        <a:bodyPr/>
        <a:lstStyle/>
        <a:p>
          <a:endParaRPr lang="en-US" sz="2400"/>
        </a:p>
      </dgm:t>
    </dgm:pt>
    <dgm:pt modelId="{A6806AE8-722C-469A-83E8-5408FEAF7EA2}">
      <dgm:prSet phldrT="[Text]" custT="1"/>
      <dgm:spPr/>
      <dgm:t>
        <a:bodyPr/>
        <a:lstStyle/>
        <a:p>
          <a:r>
            <a:rPr lang="en-US" sz="2000" b="1" dirty="0"/>
            <a:t>Costs</a:t>
          </a:r>
        </a:p>
      </dgm:t>
    </dgm:pt>
    <dgm:pt modelId="{079949F5-59A8-4787-9161-58DE0C91A5EA}" type="parTrans" cxnId="{60C95376-5199-4C10-9BA3-5B644C5F944E}">
      <dgm:prSet/>
      <dgm:spPr/>
      <dgm:t>
        <a:bodyPr/>
        <a:lstStyle/>
        <a:p>
          <a:endParaRPr lang="en-US" sz="2400"/>
        </a:p>
      </dgm:t>
    </dgm:pt>
    <dgm:pt modelId="{EBDC91FC-C93B-45E1-AAA9-6BCF647172A6}" type="sibTrans" cxnId="{60C95376-5199-4C10-9BA3-5B644C5F944E}">
      <dgm:prSet/>
      <dgm:spPr/>
      <dgm:t>
        <a:bodyPr/>
        <a:lstStyle/>
        <a:p>
          <a:endParaRPr lang="en-US" sz="2400"/>
        </a:p>
      </dgm:t>
    </dgm:pt>
    <dgm:pt modelId="{3BBCDCC0-6AD6-4A2F-A2EB-DF675CFF485D}">
      <dgm:prSet phldrT="[Text]" custT="1"/>
      <dgm:spPr/>
      <dgm:t>
        <a:bodyPr/>
        <a:lstStyle/>
        <a:p>
          <a:r>
            <a:rPr lang="en-US" sz="2000" b="1" dirty="0"/>
            <a:t>Feasibility</a:t>
          </a:r>
        </a:p>
      </dgm:t>
    </dgm:pt>
    <dgm:pt modelId="{E8540392-7B7F-4E97-B6AC-7730DE565BE6}" type="parTrans" cxnId="{54D4D931-37A5-4415-9F61-EC4F2CFC6612}">
      <dgm:prSet/>
      <dgm:spPr/>
      <dgm:t>
        <a:bodyPr/>
        <a:lstStyle/>
        <a:p>
          <a:endParaRPr lang="en-US" sz="2400"/>
        </a:p>
      </dgm:t>
    </dgm:pt>
    <dgm:pt modelId="{E10DBA0C-5D0B-4C37-BCC4-2DDA6819677C}" type="sibTrans" cxnId="{54D4D931-37A5-4415-9F61-EC4F2CFC6612}">
      <dgm:prSet/>
      <dgm:spPr/>
      <dgm:t>
        <a:bodyPr/>
        <a:lstStyle/>
        <a:p>
          <a:endParaRPr lang="en-US" sz="2400"/>
        </a:p>
      </dgm:t>
    </dgm:pt>
    <dgm:pt modelId="{BFC8FB5F-2637-46D3-9A3B-14E1CEDC2355}">
      <dgm:prSet phldrT="[Text]" custT="1"/>
      <dgm:spPr/>
      <dgm:t>
        <a:bodyPr/>
        <a:lstStyle/>
        <a:p>
          <a:r>
            <a:rPr lang="en-US" sz="2000" b="1" dirty="0"/>
            <a:t>Fidelity</a:t>
          </a:r>
        </a:p>
      </dgm:t>
    </dgm:pt>
    <dgm:pt modelId="{CD535947-EA7B-4005-B559-534F88914889}" type="parTrans" cxnId="{46B55106-771F-4F0C-8824-F55B2CF6C18E}">
      <dgm:prSet/>
      <dgm:spPr/>
      <dgm:t>
        <a:bodyPr/>
        <a:lstStyle/>
        <a:p>
          <a:endParaRPr lang="en-US" sz="2400"/>
        </a:p>
      </dgm:t>
    </dgm:pt>
    <dgm:pt modelId="{F2482DBD-EDC2-4010-A80D-5F33342DBDBF}" type="sibTrans" cxnId="{46B55106-771F-4F0C-8824-F55B2CF6C18E}">
      <dgm:prSet/>
      <dgm:spPr/>
      <dgm:t>
        <a:bodyPr/>
        <a:lstStyle/>
        <a:p>
          <a:endParaRPr lang="en-US" sz="2400"/>
        </a:p>
      </dgm:t>
    </dgm:pt>
    <dgm:pt modelId="{B28966E9-DE12-44B9-A6A0-594D88BDA4A4}">
      <dgm:prSet phldrT="[Text]" custT="1"/>
      <dgm:spPr/>
      <dgm:t>
        <a:bodyPr/>
        <a:lstStyle/>
        <a:p>
          <a:r>
            <a:rPr lang="en-US" sz="2000" b="1" dirty="0"/>
            <a:t>Penetration</a:t>
          </a:r>
        </a:p>
      </dgm:t>
    </dgm:pt>
    <dgm:pt modelId="{A9F03FA9-6233-433E-9B59-FF0F366108A2}" type="parTrans" cxnId="{3DE42B0C-6829-417C-BBF0-585C6DF8A7D6}">
      <dgm:prSet/>
      <dgm:spPr/>
      <dgm:t>
        <a:bodyPr/>
        <a:lstStyle/>
        <a:p>
          <a:endParaRPr lang="en-US" sz="2400"/>
        </a:p>
      </dgm:t>
    </dgm:pt>
    <dgm:pt modelId="{DF68C8A1-1BB5-40AA-83C5-E8476B3EC7E2}" type="sibTrans" cxnId="{3DE42B0C-6829-417C-BBF0-585C6DF8A7D6}">
      <dgm:prSet/>
      <dgm:spPr/>
      <dgm:t>
        <a:bodyPr/>
        <a:lstStyle/>
        <a:p>
          <a:endParaRPr lang="en-US" sz="2400"/>
        </a:p>
      </dgm:t>
    </dgm:pt>
    <dgm:pt modelId="{2C5D22CB-4D31-45D7-8282-807AA8DE5B1B}">
      <dgm:prSet phldrT="[Text]" custT="1"/>
      <dgm:spPr/>
      <dgm:t>
        <a:bodyPr/>
        <a:lstStyle/>
        <a:p>
          <a:r>
            <a:rPr lang="en-US" sz="2000" b="1" dirty="0"/>
            <a:t>Sustainment</a:t>
          </a:r>
        </a:p>
      </dgm:t>
    </dgm:pt>
    <dgm:pt modelId="{EC766798-3AA9-4E16-9243-7CDA59058D4D}" type="parTrans" cxnId="{07B1221D-4AEB-4DBB-B5EB-DD137C7D8297}">
      <dgm:prSet/>
      <dgm:spPr/>
      <dgm:t>
        <a:bodyPr/>
        <a:lstStyle/>
        <a:p>
          <a:endParaRPr lang="en-US" sz="2400"/>
        </a:p>
      </dgm:t>
    </dgm:pt>
    <dgm:pt modelId="{94261893-CA45-4C83-9CDD-9FF537A40DAD}" type="sibTrans" cxnId="{07B1221D-4AEB-4DBB-B5EB-DD137C7D8297}">
      <dgm:prSet/>
      <dgm:spPr/>
      <dgm:t>
        <a:bodyPr/>
        <a:lstStyle/>
        <a:p>
          <a:endParaRPr lang="en-US" sz="2400"/>
        </a:p>
      </dgm:t>
    </dgm:pt>
    <dgm:pt modelId="{6F85D38F-6DEC-45E8-93D1-997A25ACE2C8}">
      <dgm:prSet phldrT="[Text]" custT="1"/>
      <dgm:spPr/>
      <dgm:t>
        <a:bodyPr/>
        <a:lstStyle/>
        <a:p>
          <a:r>
            <a:rPr lang="en-US" sz="2400" dirty="0"/>
            <a:t>Efficiency</a:t>
          </a:r>
        </a:p>
      </dgm:t>
    </dgm:pt>
    <dgm:pt modelId="{B79D91AD-9456-4654-87DC-9594D2CB41A1}" type="parTrans" cxnId="{443ACCB9-2AED-4768-9863-B999A8C07A4E}">
      <dgm:prSet/>
      <dgm:spPr/>
      <dgm:t>
        <a:bodyPr/>
        <a:lstStyle/>
        <a:p>
          <a:endParaRPr lang="en-US" sz="2400"/>
        </a:p>
      </dgm:t>
    </dgm:pt>
    <dgm:pt modelId="{A607F982-486D-423F-A7D5-02B3807F5D24}" type="sibTrans" cxnId="{443ACCB9-2AED-4768-9863-B999A8C07A4E}">
      <dgm:prSet/>
      <dgm:spPr/>
      <dgm:t>
        <a:bodyPr/>
        <a:lstStyle/>
        <a:p>
          <a:endParaRPr lang="en-US" sz="2400"/>
        </a:p>
      </dgm:t>
    </dgm:pt>
    <dgm:pt modelId="{B84CBBCC-FF92-42C1-8736-500687EC0082}">
      <dgm:prSet phldrT="[Text]" custT="1"/>
      <dgm:spPr/>
      <dgm:t>
        <a:bodyPr/>
        <a:lstStyle/>
        <a:p>
          <a:r>
            <a:rPr lang="en-US" sz="2400" dirty="0"/>
            <a:t>Safety</a:t>
          </a:r>
        </a:p>
      </dgm:t>
    </dgm:pt>
    <dgm:pt modelId="{13891837-3469-4AE3-A669-2910CBBDF1C7}" type="parTrans" cxnId="{F37294D7-4E6D-4237-B801-C18A03A194B4}">
      <dgm:prSet/>
      <dgm:spPr/>
      <dgm:t>
        <a:bodyPr/>
        <a:lstStyle/>
        <a:p>
          <a:endParaRPr lang="en-US" sz="2400"/>
        </a:p>
      </dgm:t>
    </dgm:pt>
    <dgm:pt modelId="{BF65A195-5C15-4004-9766-9DCAAF66E80F}" type="sibTrans" cxnId="{F37294D7-4E6D-4237-B801-C18A03A194B4}">
      <dgm:prSet/>
      <dgm:spPr/>
      <dgm:t>
        <a:bodyPr/>
        <a:lstStyle/>
        <a:p>
          <a:endParaRPr lang="en-US" sz="2400"/>
        </a:p>
      </dgm:t>
    </dgm:pt>
    <dgm:pt modelId="{786835F6-783A-406D-931B-F4C5139850DC}">
      <dgm:prSet phldrT="[Text]" custT="1"/>
      <dgm:spPr/>
      <dgm:t>
        <a:bodyPr/>
        <a:lstStyle/>
        <a:p>
          <a:r>
            <a:rPr lang="en-US" sz="2400" dirty="0"/>
            <a:t>Effectiveness</a:t>
          </a:r>
        </a:p>
      </dgm:t>
    </dgm:pt>
    <dgm:pt modelId="{62399206-2B82-4395-A109-4806DDACBEB2}" type="parTrans" cxnId="{2B6468BC-F019-4F77-B89F-D71AC002D538}">
      <dgm:prSet/>
      <dgm:spPr/>
      <dgm:t>
        <a:bodyPr/>
        <a:lstStyle/>
        <a:p>
          <a:endParaRPr lang="en-US" sz="2400"/>
        </a:p>
      </dgm:t>
    </dgm:pt>
    <dgm:pt modelId="{0195B64B-5A1B-4386-AB1B-95064ACEC031}" type="sibTrans" cxnId="{2B6468BC-F019-4F77-B89F-D71AC002D538}">
      <dgm:prSet/>
      <dgm:spPr/>
      <dgm:t>
        <a:bodyPr/>
        <a:lstStyle/>
        <a:p>
          <a:endParaRPr lang="en-US" sz="2400"/>
        </a:p>
      </dgm:t>
    </dgm:pt>
    <dgm:pt modelId="{BD1AB665-F205-4A4D-B6C7-8A6355864F23}">
      <dgm:prSet phldrT="[Text]" custT="1"/>
      <dgm:spPr/>
      <dgm:t>
        <a:bodyPr/>
        <a:lstStyle/>
        <a:p>
          <a:r>
            <a:rPr lang="en-US" sz="2400" dirty="0"/>
            <a:t>Equity</a:t>
          </a:r>
        </a:p>
      </dgm:t>
    </dgm:pt>
    <dgm:pt modelId="{096775F4-8D89-4074-ACE0-99F2D204FBDC}" type="parTrans" cxnId="{4CE7FEE7-65CE-43AC-80A4-CE1764F9D847}">
      <dgm:prSet/>
      <dgm:spPr/>
      <dgm:t>
        <a:bodyPr/>
        <a:lstStyle/>
        <a:p>
          <a:endParaRPr lang="en-US" sz="2400"/>
        </a:p>
      </dgm:t>
    </dgm:pt>
    <dgm:pt modelId="{F01C19C6-7509-40DF-93E5-68EC952656C1}" type="sibTrans" cxnId="{4CE7FEE7-65CE-43AC-80A4-CE1764F9D847}">
      <dgm:prSet/>
      <dgm:spPr/>
      <dgm:t>
        <a:bodyPr/>
        <a:lstStyle/>
        <a:p>
          <a:endParaRPr lang="en-US" sz="2400"/>
        </a:p>
      </dgm:t>
    </dgm:pt>
    <dgm:pt modelId="{6215C807-C409-49F2-8DFD-119AC2F31CFE}">
      <dgm:prSet phldrT="[Text]" custT="1"/>
      <dgm:spPr/>
      <dgm:t>
        <a:bodyPr/>
        <a:lstStyle/>
        <a:p>
          <a:r>
            <a:rPr lang="en-US" sz="2400" dirty="0"/>
            <a:t>Student-centeredness</a:t>
          </a:r>
        </a:p>
      </dgm:t>
    </dgm:pt>
    <dgm:pt modelId="{3BA86334-D1AF-4909-9EA3-3D2E47F298F3}" type="parTrans" cxnId="{B0E35B33-41BA-4DF6-B0AB-31BFE01EB9A7}">
      <dgm:prSet/>
      <dgm:spPr/>
      <dgm:t>
        <a:bodyPr/>
        <a:lstStyle/>
        <a:p>
          <a:endParaRPr lang="en-US" sz="2400"/>
        </a:p>
      </dgm:t>
    </dgm:pt>
    <dgm:pt modelId="{4BCAEDF5-7F7A-4459-9B18-E1121F081E5C}" type="sibTrans" cxnId="{B0E35B33-41BA-4DF6-B0AB-31BFE01EB9A7}">
      <dgm:prSet/>
      <dgm:spPr/>
      <dgm:t>
        <a:bodyPr/>
        <a:lstStyle/>
        <a:p>
          <a:endParaRPr lang="en-US" sz="2400"/>
        </a:p>
      </dgm:t>
    </dgm:pt>
    <dgm:pt modelId="{23BA870E-D4FE-48E7-8345-E2D7AC64A66B}">
      <dgm:prSet phldrT="[Text]" custT="1"/>
      <dgm:spPr/>
      <dgm:t>
        <a:bodyPr/>
        <a:lstStyle/>
        <a:p>
          <a:r>
            <a:rPr lang="en-US" sz="2400" dirty="0"/>
            <a:t>Timeliness</a:t>
          </a:r>
        </a:p>
      </dgm:t>
    </dgm:pt>
    <dgm:pt modelId="{B94A3D93-A172-43C2-B93D-695F31A8EB6E}" type="parTrans" cxnId="{C9B03F84-01DC-40B1-8FB4-27EC2B373FD7}">
      <dgm:prSet/>
      <dgm:spPr/>
      <dgm:t>
        <a:bodyPr/>
        <a:lstStyle/>
        <a:p>
          <a:endParaRPr lang="en-US" sz="2400"/>
        </a:p>
      </dgm:t>
    </dgm:pt>
    <dgm:pt modelId="{6CA78479-0572-44AF-9A8A-F657594A4346}" type="sibTrans" cxnId="{C9B03F84-01DC-40B1-8FB4-27EC2B373FD7}">
      <dgm:prSet/>
      <dgm:spPr/>
      <dgm:t>
        <a:bodyPr/>
        <a:lstStyle/>
        <a:p>
          <a:endParaRPr lang="en-US" sz="2400"/>
        </a:p>
      </dgm:t>
    </dgm:pt>
    <dgm:pt modelId="{47B85B0E-30E1-4FEE-BD4C-19931674C857}">
      <dgm:prSet custT="1"/>
      <dgm:spPr/>
      <dgm:t>
        <a:bodyPr/>
        <a:lstStyle/>
        <a:p>
          <a:r>
            <a:rPr lang="en-US" sz="2400" dirty="0"/>
            <a:t>Satisfaction</a:t>
          </a:r>
        </a:p>
      </dgm:t>
    </dgm:pt>
    <dgm:pt modelId="{EA740050-BD1D-45AA-A8A4-FAFABD8FFE4D}" type="parTrans" cxnId="{AF7308B3-DDC7-47A2-9712-1327253162B7}">
      <dgm:prSet/>
      <dgm:spPr/>
      <dgm:t>
        <a:bodyPr/>
        <a:lstStyle/>
        <a:p>
          <a:endParaRPr lang="en-US" sz="2400"/>
        </a:p>
      </dgm:t>
    </dgm:pt>
    <dgm:pt modelId="{57444C9C-B87D-4F0C-99C7-70D59F746ECE}" type="sibTrans" cxnId="{AF7308B3-DDC7-47A2-9712-1327253162B7}">
      <dgm:prSet/>
      <dgm:spPr/>
      <dgm:t>
        <a:bodyPr/>
        <a:lstStyle/>
        <a:p>
          <a:endParaRPr lang="en-US" sz="2400"/>
        </a:p>
      </dgm:t>
    </dgm:pt>
    <dgm:pt modelId="{998FDEC5-3954-4E7F-9C5A-CF116F57E86D}">
      <dgm:prSet custT="1"/>
      <dgm:spPr/>
      <dgm:t>
        <a:bodyPr/>
        <a:lstStyle/>
        <a:p>
          <a:r>
            <a:rPr lang="en-US" sz="2400" dirty="0"/>
            <a:t>Functioning</a:t>
          </a:r>
        </a:p>
      </dgm:t>
    </dgm:pt>
    <dgm:pt modelId="{E7D83259-F13E-459F-B60C-F7992ADED3FD}" type="parTrans" cxnId="{158A0B20-AF3A-4A76-A51F-AA0DB4621A48}">
      <dgm:prSet/>
      <dgm:spPr/>
      <dgm:t>
        <a:bodyPr/>
        <a:lstStyle/>
        <a:p>
          <a:endParaRPr lang="en-US" sz="2400"/>
        </a:p>
      </dgm:t>
    </dgm:pt>
    <dgm:pt modelId="{76949B33-C8D0-44B7-B314-00BA7E625904}" type="sibTrans" cxnId="{158A0B20-AF3A-4A76-A51F-AA0DB4621A48}">
      <dgm:prSet/>
      <dgm:spPr/>
      <dgm:t>
        <a:bodyPr/>
        <a:lstStyle/>
        <a:p>
          <a:endParaRPr lang="en-US" sz="2400"/>
        </a:p>
      </dgm:t>
    </dgm:pt>
    <dgm:pt modelId="{4430F98B-5ED9-4B7F-8EDF-0476E810CE37}">
      <dgm:prSet custT="1"/>
      <dgm:spPr/>
      <dgm:t>
        <a:bodyPr/>
        <a:lstStyle/>
        <a:p>
          <a:r>
            <a:rPr lang="en-US" sz="2400" dirty="0"/>
            <a:t>Symptoms</a:t>
          </a:r>
        </a:p>
      </dgm:t>
    </dgm:pt>
    <dgm:pt modelId="{E9A44291-1B9F-46F5-BC85-0BF662EAD2DB}" type="parTrans" cxnId="{E5269CA8-343F-48ED-BD91-8C1283AE91EF}">
      <dgm:prSet/>
      <dgm:spPr/>
      <dgm:t>
        <a:bodyPr/>
        <a:lstStyle/>
        <a:p>
          <a:endParaRPr lang="en-US" sz="2400"/>
        </a:p>
      </dgm:t>
    </dgm:pt>
    <dgm:pt modelId="{7A1F375A-FA81-4420-8B80-7E8FE82154BC}" type="sibTrans" cxnId="{E5269CA8-343F-48ED-BD91-8C1283AE91EF}">
      <dgm:prSet/>
      <dgm:spPr/>
      <dgm:t>
        <a:bodyPr/>
        <a:lstStyle/>
        <a:p>
          <a:endParaRPr lang="en-US" sz="2400"/>
        </a:p>
      </dgm:t>
    </dgm:pt>
    <dgm:pt modelId="{0956ED63-A340-4AAF-A0A7-B99C939FB192}" type="pres">
      <dgm:prSet presAssocID="{F84604A0-4F19-49B5-BEFC-97C469121C8B}" presName="Name0" presStyleCnt="0">
        <dgm:presLayoutVars>
          <dgm:dir/>
          <dgm:resizeHandles val="exact"/>
        </dgm:presLayoutVars>
      </dgm:prSet>
      <dgm:spPr/>
    </dgm:pt>
    <dgm:pt modelId="{3D2B3C30-8CE6-49C5-9D81-800C2CC59108}" type="pres">
      <dgm:prSet presAssocID="{50F6C5BB-CB13-4414-8223-812EB29BD646}" presName="node" presStyleLbl="node1" presStyleIdx="0" presStyleCnt="3" custScaleX="110670" custScaleY="101029">
        <dgm:presLayoutVars>
          <dgm:bulletEnabled val="1"/>
        </dgm:presLayoutVars>
      </dgm:prSet>
      <dgm:spPr/>
    </dgm:pt>
    <dgm:pt modelId="{57323AE8-CDE6-404A-81D2-710A90BB8494}" type="pres">
      <dgm:prSet presAssocID="{E53404DE-CBCA-4CEA-A4A9-83AB9172CB14}" presName="sibTrans" presStyleLbl="sibTrans2D1" presStyleIdx="0" presStyleCnt="2"/>
      <dgm:spPr/>
    </dgm:pt>
    <dgm:pt modelId="{BD887BF7-27EB-41DF-8B5D-7E2137EAA6EB}" type="pres">
      <dgm:prSet presAssocID="{E53404DE-CBCA-4CEA-A4A9-83AB9172CB14}" presName="connectorText" presStyleLbl="sibTrans2D1" presStyleIdx="0" presStyleCnt="2"/>
      <dgm:spPr/>
    </dgm:pt>
    <dgm:pt modelId="{AED9DB9A-D183-4DE3-BB41-BA94DCC189C2}" type="pres">
      <dgm:prSet presAssocID="{47EA2C08-90C7-4EA3-B844-A98CD84544C2}" presName="node" presStyleLbl="node1" presStyleIdx="1" presStyleCnt="3" custScaleY="98981">
        <dgm:presLayoutVars>
          <dgm:bulletEnabled val="1"/>
        </dgm:presLayoutVars>
      </dgm:prSet>
      <dgm:spPr/>
    </dgm:pt>
    <dgm:pt modelId="{BF2982AD-7346-4EAC-927A-FFBB9DB98935}" type="pres">
      <dgm:prSet presAssocID="{079E31B8-5EC1-484C-A82A-5F7452158A67}" presName="sibTrans" presStyleLbl="sibTrans2D1" presStyleIdx="1" presStyleCnt="2"/>
      <dgm:spPr/>
    </dgm:pt>
    <dgm:pt modelId="{907E094D-8EA8-4333-AA09-BF8E8CE222A3}" type="pres">
      <dgm:prSet presAssocID="{079E31B8-5EC1-484C-A82A-5F7452158A67}" presName="connectorText" presStyleLbl="sibTrans2D1" presStyleIdx="1" presStyleCnt="2"/>
      <dgm:spPr/>
    </dgm:pt>
    <dgm:pt modelId="{EAB6AF74-4418-43B9-80BF-C934804E8960}" type="pres">
      <dgm:prSet presAssocID="{E4D4747C-1910-4300-AFB7-F1FD43574A82}" presName="node" presStyleLbl="node1" presStyleIdx="2" presStyleCnt="3" custScaleY="98981">
        <dgm:presLayoutVars>
          <dgm:bulletEnabled val="1"/>
        </dgm:presLayoutVars>
      </dgm:prSet>
      <dgm:spPr/>
    </dgm:pt>
  </dgm:ptLst>
  <dgm:cxnLst>
    <dgm:cxn modelId="{46B55106-771F-4F0C-8824-F55B2CF6C18E}" srcId="{50F6C5BB-CB13-4414-8223-812EB29BD646}" destId="{BFC8FB5F-2637-46D3-9A3B-14E1CEDC2355}" srcOrd="5" destOrd="0" parTransId="{CD535947-EA7B-4005-B559-534F88914889}" sibTransId="{F2482DBD-EDC2-4010-A80D-5F33342DBDBF}"/>
    <dgm:cxn modelId="{3DE42B0C-6829-417C-BBF0-585C6DF8A7D6}" srcId="{50F6C5BB-CB13-4414-8223-812EB29BD646}" destId="{B28966E9-DE12-44B9-A6A0-594D88BDA4A4}" srcOrd="6" destOrd="0" parTransId="{A9F03FA9-6233-433E-9B59-FF0F366108A2}" sibTransId="{DF68C8A1-1BB5-40AA-83C5-E8476B3EC7E2}"/>
    <dgm:cxn modelId="{AE37D512-8368-41BD-B2ED-F706A16B0B48}" srcId="{F84604A0-4F19-49B5-BEFC-97C469121C8B}" destId="{50F6C5BB-CB13-4414-8223-812EB29BD646}" srcOrd="0" destOrd="0" parTransId="{782FB76E-B802-4475-9FA2-FA6953B86D48}" sibTransId="{E53404DE-CBCA-4CEA-A4A9-83AB9172CB14}"/>
    <dgm:cxn modelId="{90769E15-8976-472D-875A-D33869364B95}" type="presOf" srcId="{B7EB9F1E-E06A-4023-998C-812E81230050}" destId="{3D2B3C30-8CE6-49C5-9D81-800C2CC59108}" srcOrd="0" destOrd="1" presId="urn:microsoft.com/office/officeart/2005/8/layout/process1"/>
    <dgm:cxn modelId="{AE3B3118-6439-45B0-9B9F-1268A00661BD}" srcId="{F84604A0-4F19-49B5-BEFC-97C469121C8B}" destId="{E4D4747C-1910-4300-AFB7-F1FD43574A82}" srcOrd="2" destOrd="0" parTransId="{878AF4DC-4695-4F28-AD78-7F8D2F461918}" sibTransId="{09105F86-2A07-4E77-B876-5408B71B1339}"/>
    <dgm:cxn modelId="{07B1221D-4AEB-4DBB-B5EB-DD137C7D8297}" srcId="{50F6C5BB-CB13-4414-8223-812EB29BD646}" destId="{2C5D22CB-4D31-45D7-8282-807AA8DE5B1B}" srcOrd="7" destOrd="0" parTransId="{EC766798-3AA9-4E16-9243-7CDA59058D4D}" sibTransId="{94261893-CA45-4C83-9CDD-9FF537A40DAD}"/>
    <dgm:cxn modelId="{D9485B1F-201F-426A-A0EA-21F806C5C9B1}" type="presOf" srcId="{9363F779-F691-4970-94AB-AAFF98495475}" destId="{3D2B3C30-8CE6-49C5-9D81-800C2CC59108}" srcOrd="0" destOrd="3" presId="urn:microsoft.com/office/officeart/2005/8/layout/process1"/>
    <dgm:cxn modelId="{158A0B20-AF3A-4A76-A51F-AA0DB4621A48}" srcId="{E4D4747C-1910-4300-AFB7-F1FD43574A82}" destId="{998FDEC5-3954-4E7F-9C5A-CF116F57E86D}" srcOrd="1" destOrd="0" parTransId="{E7D83259-F13E-459F-B60C-F7992ADED3FD}" sibTransId="{76949B33-C8D0-44B7-B314-00BA7E625904}"/>
    <dgm:cxn modelId="{6F658621-6D23-4CC7-A872-4A72A6E48AF5}" type="presOf" srcId="{E53404DE-CBCA-4CEA-A4A9-83AB9172CB14}" destId="{BD887BF7-27EB-41DF-8B5D-7E2137EAA6EB}" srcOrd="1" destOrd="0" presId="urn:microsoft.com/office/officeart/2005/8/layout/process1"/>
    <dgm:cxn modelId="{FA614C2E-7620-4A71-B19F-1A3B8795DD24}" type="presOf" srcId="{23BA870E-D4FE-48E7-8345-E2D7AC64A66B}" destId="{AED9DB9A-D183-4DE3-BB41-BA94DCC189C2}" srcOrd="0" destOrd="6" presId="urn:microsoft.com/office/officeart/2005/8/layout/process1"/>
    <dgm:cxn modelId="{54D4D931-37A5-4415-9F61-EC4F2CFC6612}" srcId="{50F6C5BB-CB13-4414-8223-812EB29BD646}" destId="{3BBCDCC0-6AD6-4A2F-A2EB-DF675CFF485D}" srcOrd="4" destOrd="0" parTransId="{E8540392-7B7F-4E97-B6AC-7730DE565BE6}" sibTransId="{E10DBA0C-5D0B-4C37-BCC4-2DDA6819677C}"/>
    <dgm:cxn modelId="{B0E35B33-41BA-4DF6-B0AB-31BFE01EB9A7}" srcId="{47EA2C08-90C7-4EA3-B844-A98CD84544C2}" destId="{6215C807-C409-49F2-8DFD-119AC2F31CFE}" srcOrd="4" destOrd="0" parTransId="{3BA86334-D1AF-4909-9EA3-3D2E47F298F3}" sibTransId="{4BCAEDF5-7F7A-4459-9B18-E1121F081E5C}"/>
    <dgm:cxn modelId="{B440013B-A2A3-4574-AB5D-DA140F07CB04}" type="presOf" srcId="{6215C807-C409-49F2-8DFD-119AC2F31CFE}" destId="{AED9DB9A-D183-4DE3-BB41-BA94DCC189C2}" srcOrd="0" destOrd="5" presId="urn:microsoft.com/office/officeart/2005/8/layout/process1"/>
    <dgm:cxn modelId="{68A86A3C-6EB0-49D3-A229-E0A5FC2DEC0E}" type="presOf" srcId="{2C5D22CB-4D31-45D7-8282-807AA8DE5B1B}" destId="{3D2B3C30-8CE6-49C5-9D81-800C2CC59108}" srcOrd="0" destOrd="8" presId="urn:microsoft.com/office/officeart/2005/8/layout/process1"/>
    <dgm:cxn modelId="{8926745B-24C2-421A-B6DE-CD8A186E676B}" type="presOf" srcId="{079E31B8-5EC1-484C-A82A-5F7452158A67}" destId="{BF2982AD-7346-4EAC-927A-FFBB9DB98935}" srcOrd="0" destOrd="0" presId="urn:microsoft.com/office/officeart/2005/8/layout/process1"/>
    <dgm:cxn modelId="{CC018845-2B91-4595-8E6B-EB8858D559EB}" type="presOf" srcId="{E53404DE-CBCA-4CEA-A4A9-83AB9172CB14}" destId="{57323AE8-CDE6-404A-81D2-710A90BB8494}" srcOrd="0" destOrd="0" presId="urn:microsoft.com/office/officeart/2005/8/layout/process1"/>
    <dgm:cxn modelId="{76D24347-73E0-4DBD-B685-14329F2549BC}" type="presOf" srcId="{3BBCDCC0-6AD6-4A2F-A2EB-DF675CFF485D}" destId="{3D2B3C30-8CE6-49C5-9D81-800C2CC59108}" srcOrd="0" destOrd="5" presId="urn:microsoft.com/office/officeart/2005/8/layout/process1"/>
    <dgm:cxn modelId="{3CB10C69-B41A-4C30-9015-A3A108A4294F}" srcId="{F84604A0-4F19-49B5-BEFC-97C469121C8B}" destId="{47EA2C08-90C7-4EA3-B844-A98CD84544C2}" srcOrd="1" destOrd="0" parTransId="{09FC7EDE-808E-4DE8-8204-B714437CB208}" sibTransId="{079E31B8-5EC1-484C-A82A-5F7452158A67}"/>
    <dgm:cxn modelId="{7C58B049-049E-4B47-8E22-6E4E8BE23E44}" type="presOf" srcId="{BFC8FB5F-2637-46D3-9A3B-14E1CEDC2355}" destId="{3D2B3C30-8CE6-49C5-9D81-800C2CC59108}" srcOrd="0" destOrd="6" presId="urn:microsoft.com/office/officeart/2005/8/layout/process1"/>
    <dgm:cxn modelId="{7469234C-CE9E-4D9D-9725-0F5798BCFD8F}" type="presOf" srcId="{B28966E9-DE12-44B9-A6A0-594D88BDA4A4}" destId="{3D2B3C30-8CE6-49C5-9D81-800C2CC59108}" srcOrd="0" destOrd="7" presId="urn:microsoft.com/office/officeart/2005/8/layout/process1"/>
    <dgm:cxn modelId="{C923D84E-BEBB-4B95-8058-F402564816CB}" type="presOf" srcId="{4430F98B-5ED9-4B7F-8EDF-0476E810CE37}" destId="{EAB6AF74-4418-43B9-80BF-C934804E8960}" srcOrd="0" destOrd="3" presId="urn:microsoft.com/office/officeart/2005/8/layout/process1"/>
    <dgm:cxn modelId="{10AC7670-D5E4-4EE7-BC34-24D954671AF9}" srcId="{50F6C5BB-CB13-4414-8223-812EB29BD646}" destId="{48296C70-773D-4C9E-9058-0ED166945DDC}" srcOrd="1" destOrd="0" parTransId="{F53EF906-3DF8-4D5F-A661-E5C95491A685}" sibTransId="{C40EBA04-143B-462C-A812-D3DE13EACE15}"/>
    <dgm:cxn modelId="{9421EB73-C868-46B8-BD9E-5D09036C8CBC}" type="presOf" srcId="{786835F6-783A-406D-931B-F4C5139850DC}" destId="{AED9DB9A-D183-4DE3-BB41-BA94DCC189C2}" srcOrd="0" destOrd="3" presId="urn:microsoft.com/office/officeart/2005/8/layout/process1"/>
    <dgm:cxn modelId="{60C95376-5199-4C10-9BA3-5B644C5F944E}" srcId="{50F6C5BB-CB13-4414-8223-812EB29BD646}" destId="{A6806AE8-722C-469A-83E8-5408FEAF7EA2}" srcOrd="3" destOrd="0" parTransId="{079949F5-59A8-4787-9161-58DE0C91A5EA}" sibTransId="{EBDC91FC-C93B-45E1-AAA9-6BCF647172A6}"/>
    <dgm:cxn modelId="{73FA0783-41F4-46C2-8196-6F2766B8F1F8}" type="presOf" srcId="{50F6C5BB-CB13-4414-8223-812EB29BD646}" destId="{3D2B3C30-8CE6-49C5-9D81-800C2CC59108}" srcOrd="0" destOrd="0" presId="urn:microsoft.com/office/officeart/2005/8/layout/process1"/>
    <dgm:cxn modelId="{C9B03F84-01DC-40B1-8FB4-27EC2B373FD7}" srcId="{47EA2C08-90C7-4EA3-B844-A98CD84544C2}" destId="{23BA870E-D4FE-48E7-8345-E2D7AC64A66B}" srcOrd="5" destOrd="0" parTransId="{B94A3D93-A172-43C2-B93D-695F31A8EB6E}" sibTransId="{6CA78479-0572-44AF-9A8A-F657594A4346}"/>
    <dgm:cxn modelId="{827E389F-EE51-4701-885E-09C4A5DAABB9}" srcId="{50F6C5BB-CB13-4414-8223-812EB29BD646}" destId="{B7EB9F1E-E06A-4023-998C-812E81230050}" srcOrd="0" destOrd="0" parTransId="{29F2241E-171C-465D-A5CD-ECA0BDE6C46A}" sibTransId="{4919A129-C15B-460D-81DA-7EB830E8D137}"/>
    <dgm:cxn modelId="{D76EE4A3-B063-4D79-A054-5627A4490CDC}" type="presOf" srcId="{B84CBBCC-FF92-42C1-8736-500687EC0082}" destId="{AED9DB9A-D183-4DE3-BB41-BA94DCC189C2}" srcOrd="0" destOrd="2" presId="urn:microsoft.com/office/officeart/2005/8/layout/process1"/>
    <dgm:cxn modelId="{E5269CA8-343F-48ED-BD91-8C1283AE91EF}" srcId="{E4D4747C-1910-4300-AFB7-F1FD43574A82}" destId="{4430F98B-5ED9-4B7F-8EDF-0476E810CE37}" srcOrd="2" destOrd="0" parTransId="{E9A44291-1B9F-46F5-BC85-0BF662EAD2DB}" sibTransId="{7A1F375A-FA81-4420-8B80-7E8FE82154BC}"/>
    <dgm:cxn modelId="{0CE1ABA9-CB9E-4E6B-891C-C9E6B12B582E}" type="presOf" srcId="{A6806AE8-722C-469A-83E8-5408FEAF7EA2}" destId="{3D2B3C30-8CE6-49C5-9D81-800C2CC59108}" srcOrd="0" destOrd="4" presId="urn:microsoft.com/office/officeart/2005/8/layout/process1"/>
    <dgm:cxn modelId="{4EE469B1-071A-4F29-B921-A4BFE460075F}" type="presOf" srcId="{F84604A0-4F19-49B5-BEFC-97C469121C8B}" destId="{0956ED63-A340-4AAF-A0A7-B99C939FB192}" srcOrd="0" destOrd="0" presId="urn:microsoft.com/office/officeart/2005/8/layout/process1"/>
    <dgm:cxn modelId="{AF7308B3-DDC7-47A2-9712-1327253162B7}" srcId="{E4D4747C-1910-4300-AFB7-F1FD43574A82}" destId="{47B85B0E-30E1-4FEE-BD4C-19931674C857}" srcOrd="0" destOrd="0" parTransId="{EA740050-BD1D-45AA-A8A4-FAFABD8FFE4D}" sibTransId="{57444C9C-B87D-4F0C-99C7-70D59F746ECE}"/>
    <dgm:cxn modelId="{9E1423B5-2CCA-4D4F-9405-725EE6F28C4F}" type="presOf" srcId="{47EA2C08-90C7-4EA3-B844-A98CD84544C2}" destId="{AED9DB9A-D183-4DE3-BB41-BA94DCC189C2}" srcOrd="0" destOrd="0" presId="urn:microsoft.com/office/officeart/2005/8/layout/process1"/>
    <dgm:cxn modelId="{443ACCB9-2AED-4768-9863-B999A8C07A4E}" srcId="{47EA2C08-90C7-4EA3-B844-A98CD84544C2}" destId="{6F85D38F-6DEC-45E8-93D1-997A25ACE2C8}" srcOrd="0" destOrd="0" parTransId="{B79D91AD-9456-4654-87DC-9594D2CB41A1}" sibTransId="{A607F982-486D-423F-A7D5-02B3807F5D24}"/>
    <dgm:cxn modelId="{151FB0BA-4E79-47FE-A2BE-68F2158C8D3A}" srcId="{50F6C5BB-CB13-4414-8223-812EB29BD646}" destId="{9363F779-F691-4970-94AB-AAFF98495475}" srcOrd="2" destOrd="0" parTransId="{0F23A448-78A1-4404-B30F-DD4144FFC9D5}" sibTransId="{A551E3D4-7C29-423E-938D-30956B92251A}"/>
    <dgm:cxn modelId="{2B6468BC-F019-4F77-B89F-D71AC002D538}" srcId="{47EA2C08-90C7-4EA3-B844-A98CD84544C2}" destId="{786835F6-783A-406D-931B-F4C5139850DC}" srcOrd="2" destOrd="0" parTransId="{62399206-2B82-4395-A109-4806DDACBEB2}" sibTransId="{0195B64B-5A1B-4386-AB1B-95064ACEC031}"/>
    <dgm:cxn modelId="{7EDE77BC-917F-4BA4-BEFE-EBDF43E937DB}" type="presOf" srcId="{6F85D38F-6DEC-45E8-93D1-997A25ACE2C8}" destId="{AED9DB9A-D183-4DE3-BB41-BA94DCC189C2}" srcOrd="0" destOrd="1" presId="urn:microsoft.com/office/officeart/2005/8/layout/process1"/>
    <dgm:cxn modelId="{6C32EBC0-5A85-4B29-B3FB-0D2CB3F83D1F}" type="presOf" srcId="{079E31B8-5EC1-484C-A82A-5F7452158A67}" destId="{907E094D-8EA8-4333-AA09-BF8E8CE222A3}" srcOrd="1" destOrd="0" presId="urn:microsoft.com/office/officeart/2005/8/layout/process1"/>
    <dgm:cxn modelId="{B3B182C2-B6B1-4C64-B72A-358794B5061A}" type="presOf" srcId="{998FDEC5-3954-4E7F-9C5A-CF116F57E86D}" destId="{EAB6AF74-4418-43B9-80BF-C934804E8960}" srcOrd="0" destOrd="2" presId="urn:microsoft.com/office/officeart/2005/8/layout/process1"/>
    <dgm:cxn modelId="{64E85BC3-0C80-4B16-8C61-425A46C09576}" type="presOf" srcId="{48296C70-773D-4C9E-9058-0ED166945DDC}" destId="{3D2B3C30-8CE6-49C5-9D81-800C2CC59108}" srcOrd="0" destOrd="2" presId="urn:microsoft.com/office/officeart/2005/8/layout/process1"/>
    <dgm:cxn modelId="{F37294D7-4E6D-4237-B801-C18A03A194B4}" srcId="{47EA2C08-90C7-4EA3-B844-A98CD84544C2}" destId="{B84CBBCC-FF92-42C1-8736-500687EC0082}" srcOrd="1" destOrd="0" parTransId="{13891837-3469-4AE3-A669-2910CBBDF1C7}" sibTransId="{BF65A195-5C15-4004-9766-9DCAAF66E80F}"/>
    <dgm:cxn modelId="{AA4DEBE0-490B-47A2-981C-D469EF3901D4}" type="presOf" srcId="{BD1AB665-F205-4A4D-B6C7-8A6355864F23}" destId="{AED9DB9A-D183-4DE3-BB41-BA94DCC189C2}" srcOrd="0" destOrd="4" presId="urn:microsoft.com/office/officeart/2005/8/layout/process1"/>
    <dgm:cxn modelId="{4CE7FEE7-65CE-43AC-80A4-CE1764F9D847}" srcId="{47EA2C08-90C7-4EA3-B844-A98CD84544C2}" destId="{BD1AB665-F205-4A4D-B6C7-8A6355864F23}" srcOrd="3" destOrd="0" parTransId="{096775F4-8D89-4074-ACE0-99F2D204FBDC}" sibTransId="{F01C19C6-7509-40DF-93E5-68EC952656C1}"/>
    <dgm:cxn modelId="{174542E9-8CB1-49E1-9568-AEE360F91830}" type="presOf" srcId="{E4D4747C-1910-4300-AFB7-F1FD43574A82}" destId="{EAB6AF74-4418-43B9-80BF-C934804E8960}" srcOrd="0" destOrd="0" presId="urn:microsoft.com/office/officeart/2005/8/layout/process1"/>
    <dgm:cxn modelId="{72B9D4EA-9B63-4A4F-89D4-6C2FD0F7A4B4}" type="presOf" srcId="{47B85B0E-30E1-4FEE-BD4C-19931674C857}" destId="{EAB6AF74-4418-43B9-80BF-C934804E8960}" srcOrd="0" destOrd="1" presId="urn:microsoft.com/office/officeart/2005/8/layout/process1"/>
    <dgm:cxn modelId="{7BA1B71E-B665-4621-B57F-676C8074760D}" type="presParOf" srcId="{0956ED63-A340-4AAF-A0A7-B99C939FB192}" destId="{3D2B3C30-8CE6-49C5-9D81-800C2CC59108}" srcOrd="0" destOrd="0" presId="urn:microsoft.com/office/officeart/2005/8/layout/process1"/>
    <dgm:cxn modelId="{7A4EA03C-819B-406B-A809-A90F32E381E5}" type="presParOf" srcId="{0956ED63-A340-4AAF-A0A7-B99C939FB192}" destId="{57323AE8-CDE6-404A-81D2-710A90BB8494}" srcOrd="1" destOrd="0" presId="urn:microsoft.com/office/officeart/2005/8/layout/process1"/>
    <dgm:cxn modelId="{D0B48541-EAE8-40C7-87A0-BBE784AB76F3}" type="presParOf" srcId="{57323AE8-CDE6-404A-81D2-710A90BB8494}" destId="{BD887BF7-27EB-41DF-8B5D-7E2137EAA6EB}" srcOrd="0" destOrd="0" presId="urn:microsoft.com/office/officeart/2005/8/layout/process1"/>
    <dgm:cxn modelId="{42D5312C-73DC-4900-9187-8E0FBC7D3A0F}" type="presParOf" srcId="{0956ED63-A340-4AAF-A0A7-B99C939FB192}" destId="{AED9DB9A-D183-4DE3-BB41-BA94DCC189C2}" srcOrd="2" destOrd="0" presId="urn:microsoft.com/office/officeart/2005/8/layout/process1"/>
    <dgm:cxn modelId="{CA65EDE5-9A81-45C8-8E74-A7FB15EFCB4F}" type="presParOf" srcId="{0956ED63-A340-4AAF-A0A7-B99C939FB192}" destId="{BF2982AD-7346-4EAC-927A-FFBB9DB98935}" srcOrd="3" destOrd="0" presId="urn:microsoft.com/office/officeart/2005/8/layout/process1"/>
    <dgm:cxn modelId="{1A33E85D-13FC-46A7-9450-CB879683C3CE}" type="presParOf" srcId="{BF2982AD-7346-4EAC-927A-FFBB9DB98935}" destId="{907E094D-8EA8-4333-AA09-BF8E8CE222A3}" srcOrd="0" destOrd="0" presId="urn:microsoft.com/office/officeart/2005/8/layout/process1"/>
    <dgm:cxn modelId="{0C2734D2-DF54-47EE-BF72-33D443FB912A}" type="presParOf" srcId="{0956ED63-A340-4AAF-A0A7-B99C939FB192}" destId="{EAB6AF74-4418-43B9-80BF-C934804E896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B3C30-8CE6-49C5-9D81-800C2CC59108}">
      <dsp:nvSpPr>
        <dsp:cNvPr id="0" name=""/>
        <dsp:cNvSpPr/>
      </dsp:nvSpPr>
      <dsp:spPr>
        <a:xfrm>
          <a:off x="2382" y="72688"/>
          <a:ext cx="3107053" cy="376622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Implementation outcomes</a:t>
          </a:r>
        </a:p>
        <a:p>
          <a:pPr marL="228600" lvl="1" indent="-228600" algn="l" defTabSz="889000">
            <a:lnSpc>
              <a:spcPct val="90000"/>
            </a:lnSpc>
            <a:spcBef>
              <a:spcPct val="0"/>
            </a:spcBef>
            <a:spcAft>
              <a:spcPct val="15000"/>
            </a:spcAft>
            <a:buChar char="•"/>
          </a:pPr>
          <a:r>
            <a:rPr lang="en-US" sz="2000" b="1" kern="1200" dirty="0"/>
            <a:t>Acceptability</a:t>
          </a:r>
        </a:p>
        <a:p>
          <a:pPr marL="228600" lvl="1" indent="-228600" algn="l" defTabSz="889000">
            <a:lnSpc>
              <a:spcPct val="90000"/>
            </a:lnSpc>
            <a:spcBef>
              <a:spcPct val="0"/>
            </a:spcBef>
            <a:spcAft>
              <a:spcPct val="15000"/>
            </a:spcAft>
            <a:buChar char="•"/>
          </a:pPr>
          <a:r>
            <a:rPr lang="en-US" sz="2000" b="1" kern="1200" dirty="0"/>
            <a:t>Adoption</a:t>
          </a:r>
        </a:p>
        <a:p>
          <a:pPr marL="228600" lvl="1" indent="-228600" algn="l" defTabSz="889000">
            <a:lnSpc>
              <a:spcPct val="90000"/>
            </a:lnSpc>
            <a:spcBef>
              <a:spcPct val="0"/>
            </a:spcBef>
            <a:spcAft>
              <a:spcPct val="15000"/>
            </a:spcAft>
            <a:buChar char="•"/>
          </a:pPr>
          <a:r>
            <a:rPr lang="en-US" sz="2000" b="1" kern="1200" dirty="0"/>
            <a:t>Appropriateness</a:t>
          </a:r>
        </a:p>
        <a:p>
          <a:pPr marL="228600" lvl="1" indent="-228600" algn="l" defTabSz="889000">
            <a:lnSpc>
              <a:spcPct val="90000"/>
            </a:lnSpc>
            <a:spcBef>
              <a:spcPct val="0"/>
            </a:spcBef>
            <a:spcAft>
              <a:spcPct val="15000"/>
            </a:spcAft>
            <a:buChar char="•"/>
          </a:pPr>
          <a:r>
            <a:rPr lang="en-US" sz="2000" b="1" kern="1200" dirty="0"/>
            <a:t>Costs</a:t>
          </a:r>
        </a:p>
        <a:p>
          <a:pPr marL="228600" lvl="1" indent="-228600" algn="l" defTabSz="889000">
            <a:lnSpc>
              <a:spcPct val="90000"/>
            </a:lnSpc>
            <a:spcBef>
              <a:spcPct val="0"/>
            </a:spcBef>
            <a:spcAft>
              <a:spcPct val="15000"/>
            </a:spcAft>
            <a:buChar char="•"/>
          </a:pPr>
          <a:r>
            <a:rPr lang="en-US" sz="2000" b="1" kern="1200" dirty="0"/>
            <a:t>Feasibility</a:t>
          </a:r>
        </a:p>
        <a:p>
          <a:pPr marL="228600" lvl="1" indent="-228600" algn="l" defTabSz="889000">
            <a:lnSpc>
              <a:spcPct val="90000"/>
            </a:lnSpc>
            <a:spcBef>
              <a:spcPct val="0"/>
            </a:spcBef>
            <a:spcAft>
              <a:spcPct val="15000"/>
            </a:spcAft>
            <a:buChar char="•"/>
          </a:pPr>
          <a:r>
            <a:rPr lang="en-US" sz="2000" b="1" kern="1200" dirty="0"/>
            <a:t>Fidelity</a:t>
          </a:r>
        </a:p>
        <a:p>
          <a:pPr marL="228600" lvl="1" indent="-228600" algn="l" defTabSz="889000">
            <a:lnSpc>
              <a:spcPct val="90000"/>
            </a:lnSpc>
            <a:spcBef>
              <a:spcPct val="0"/>
            </a:spcBef>
            <a:spcAft>
              <a:spcPct val="15000"/>
            </a:spcAft>
            <a:buChar char="•"/>
          </a:pPr>
          <a:r>
            <a:rPr lang="en-US" sz="2000" b="1" kern="1200" dirty="0"/>
            <a:t>Penetration</a:t>
          </a:r>
        </a:p>
        <a:p>
          <a:pPr marL="228600" lvl="1" indent="-228600" algn="l" defTabSz="889000">
            <a:lnSpc>
              <a:spcPct val="90000"/>
            </a:lnSpc>
            <a:spcBef>
              <a:spcPct val="0"/>
            </a:spcBef>
            <a:spcAft>
              <a:spcPct val="15000"/>
            </a:spcAft>
            <a:buChar char="•"/>
          </a:pPr>
          <a:r>
            <a:rPr lang="en-US" sz="2000" b="1" kern="1200" dirty="0"/>
            <a:t>Sustainment</a:t>
          </a:r>
        </a:p>
      </dsp:txBody>
      <dsp:txXfrm>
        <a:off x="93384" y="163690"/>
        <a:ext cx="2925049" cy="3584218"/>
      </dsp:txXfrm>
    </dsp:sp>
    <dsp:sp modelId="{57323AE8-CDE6-404A-81D2-710A90BB8494}">
      <dsp:nvSpPr>
        <dsp:cNvPr id="0" name=""/>
        <dsp:cNvSpPr/>
      </dsp:nvSpPr>
      <dsp:spPr>
        <a:xfrm>
          <a:off x="3390184" y="1607670"/>
          <a:ext cx="595188" cy="696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390184" y="1746922"/>
        <a:ext cx="416632" cy="417754"/>
      </dsp:txXfrm>
    </dsp:sp>
    <dsp:sp modelId="{AED9DB9A-D183-4DE3-BB41-BA94DCC189C2}">
      <dsp:nvSpPr>
        <dsp:cNvPr id="0" name=""/>
        <dsp:cNvSpPr/>
      </dsp:nvSpPr>
      <dsp:spPr>
        <a:xfrm>
          <a:off x="4232432" y="110862"/>
          <a:ext cx="2807493" cy="3689875"/>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Service outcomes</a:t>
          </a:r>
        </a:p>
        <a:p>
          <a:pPr marL="228600" lvl="1" indent="-228600" algn="l" defTabSz="1066800">
            <a:lnSpc>
              <a:spcPct val="90000"/>
            </a:lnSpc>
            <a:spcBef>
              <a:spcPct val="0"/>
            </a:spcBef>
            <a:spcAft>
              <a:spcPct val="15000"/>
            </a:spcAft>
            <a:buChar char="•"/>
          </a:pPr>
          <a:r>
            <a:rPr lang="en-US" sz="2400" kern="1200" dirty="0"/>
            <a:t>Efficiency</a:t>
          </a:r>
        </a:p>
        <a:p>
          <a:pPr marL="228600" lvl="1" indent="-228600" algn="l" defTabSz="1066800">
            <a:lnSpc>
              <a:spcPct val="90000"/>
            </a:lnSpc>
            <a:spcBef>
              <a:spcPct val="0"/>
            </a:spcBef>
            <a:spcAft>
              <a:spcPct val="15000"/>
            </a:spcAft>
            <a:buChar char="•"/>
          </a:pPr>
          <a:r>
            <a:rPr lang="en-US" sz="2400" kern="1200" dirty="0"/>
            <a:t>Safety</a:t>
          </a:r>
        </a:p>
        <a:p>
          <a:pPr marL="228600" lvl="1" indent="-228600" algn="l" defTabSz="1066800">
            <a:lnSpc>
              <a:spcPct val="90000"/>
            </a:lnSpc>
            <a:spcBef>
              <a:spcPct val="0"/>
            </a:spcBef>
            <a:spcAft>
              <a:spcPct val="15000"/>
            </a:spcAft>
            <a:buChar char="•"/>
          </a:pPr>
          <a:r>
            <a:rPr lang="en-US" sz="2400" kern="1200" dirty="0"/>
            <a:t>Effectiveness</a:t>
          </a:r>
        </a:p>
        <a:p>
          <a:pPr marL="228600" lvl="1" indent="-228600" algn="l" defTabSz="1066800">
            <a:lnSpc>
              <a:spcPct val="90000"/>
            </a:lnSpc>
            <a:spcBef>
              <a:spcPct val="0"/>
            </a:spcBef>
            <a:spcAft>
              <a:spcPct val="15000"/>
            </a:spcAft>
            <a:buChar char="•"/>
          </a:pPr>
          <a:r>
            <a:rPr lang="en-US" sz="2400" kern="1200" dirty="0"/>
            <a:t>Equity</a:t>
          </a:r>
        </a:p>
        <a:p>
          <a:pPr marL="228600" lvl="1" indent="-228600" algn="l" defTabSz="1066800">
            <a:lnSpc>
              <a:spcPct val="90000"/>
            </a:lnSpc>
            <a:spcBef>
              <a:spcPct val="0"/>
            </a:spcBef>
            <a:spcAft>
              <a:spcPct val="15000"/>
            </a:spcAft>
            <a:buChar char="•"/>
          </a:pPr>
          <a:r>
            <a:rPr lang="en-US" sz="2400" kern="1200" dirty="0"/>
            <a:t>Student-centeredness</a:t>
          </a:r>
        </a:p>
        <a:p>
          <a:pPr marL="228600" lvl="1" indent="-228600" algn="l" defTabSz="1066800">
            <a:lnSpc>
              <a:spcPct val="90000"/>
            </a:lnSpc>
            <a:spcBef>
              <a:spcPct val="0"/>
            </a:spcBef>
            <a:spcAft>
              <a:spcPct val="15000"/>
            </a:spcAft>
            <a:buChar char="•"/>
          </a:pPr>
          <a:r>
            <a:rPr lang="en-US" sz="2400" kern="1200" dirty="0"/>
            <a:t>Timeliness</a:t>
          </a:r>
        </a:p>
      </dsp:txBody>
      <dsp:txXfrm>
        <a:off x="4314661" y="193091"/>
        <a:ext cx="2643035" cy="3525417"/>
      </dsp:txXfrm>
    </dsp:sp>
    <dsp:sp modelId="{BF2982AD-7346-4EAC-927A-FFBB9DB98935}">
      <dsp:nvSpPr>
        <dsp:cNvPr id="0" name=""/>
        <dsp:cNvSpPr/>
      </dsp:nvSpPr>
      <dsp:spPr>
        <a:xfrm>
          <a:off x="7320676" y="1607670"/>
          <a:ext cx="595188" cy="696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20676" y="1746922"/>
        <a:ext cx="416632" cy="417754"/>
      </dsp:txXfrm>
    </dsp:sp>
    <dsp:sp modelId="{EAB6AF74-4418-43B9-80BF-C934804E8960}">
      <dsp:nvSpPr>
        <dsp:cNvPr id="0" name=""/>
        <dsp:cNvSpPr/>
      </dsp:nvSpPr>
      <dsp:spPr>
        <a:xfrm>
          <a:off x="8162924" y="110862"/>
          <a:ext cx="2807493" cy="3689875"/>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Student outcomes</a:t>
          </a:r>
        </a:p>
        <a:p>
          <a:pPr marL="228600" lvl="1" indent="-228600" algn="l" defTabSz="1066800">
            <a:lnSpc>
              <a:spcPct val="90000"/>
            </a:lnSpc>
            <a:spcBef>
              <a:spcPct val="0"/>
            </a:spcBef>
            <a:spcAft>
              <a:spcPct val="15000"/>
            </a:spcAft>
            <a:buChar char="•"/>
          </a:pPr>
          <a:r>
            <a:rPr lang="en-US" sz="2400" kern="1200" dirty="0"/>
            <a:t>Satisfaction</a:t>
          </a:r>
        </a:p>
        <a:p>
          <a:pPr marL="228600" lvl="1" indent="-228600" algn="l" defTabSz="1066800">
            <a:lnSpc>
              <a:spcPct val="90000"/>
            </a:lnSpc>
            <a:spcBef>
              <a:spcPct val="0"/>
            </a:spcBef>
            <a:spcAft>
              <a:spcPct val="15000"/>
            </a:spcAft>
            <a:buChar char="•"/>
          </a:pPr>
          <a:r>
            <a:rPr lang="en-US" sz="2400" kern="1200" dirty="0"/>
            <a:t>Functioning</a:t>
          </a:r>
        </a:p>
        <a:p>
          <a:pPr marL="228600" lvl="1" indent="-228600" algn="l" defTabSz="1066800">
            <a:lnSpc>
              <a:spcPct val="90000"/>
            </a:lnSpc>
            <a:spcBef>
              <a:spcPct val="0"/>
            </a:spcBef>
            <a:spcAft>
              <a:spcPct val="15000"/>
            </a:spcAft>
            <a:buChar char="•"/>
          </a:pPr>
          <a:r>
            <a:rPr lang="en-US" sz="2400" kern="1200" dirty="0"/>
            <a:t>Symptoms</a:t>
          </a:r>
        </a:p>
      </dsp:txBody>
      <dsp:txXfrm>
        <a:off x="8245153" y="193091"/>
        <a:ext cx="2643035" cy="35254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18270911-A42A-4DCD-B5E4-2B481CCAD2C7}" type="datetimeFigureOut">
              <a:rPr lang="en-US" smtClean="0"/>
              <a:t>4/18/2018</a:t>
            </a:fld>
            <a:endParaRPr lang="en-US"/>
          </a:p>
        </p:txBody>
      </p:sp>
      <p:sp>
        <p:nvSpPr>
          <p:cNvPr id="4" name="Slide Image Placeholder 3"/>
          <p:cNvSpPr>
            <a:spLocks noGrp="1" noRot="1" noChangeAspect="1"/>
          </p:cNvSpPr>
          <p:nvPr>
            <p:ph type="sldImg" idx="2"/>
          </p:nvPr>
        </p:nvSpPr>
        <p:spPr>
          <a:xfrm>
            <a:off x="406400" y="696913"/>
            <a:ext cx="6194425" cy="3484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4838"/>
            <a:ext cx="5607050" cy="41814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6500"/>
            <a:ext cx="303688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8750" y="8826500"/>
            <a:ext cx="3036888" cy="465138"/>
          </a:xfrm>
          <a:prstGeom prst="rect">
            <a:avLst/>
          </a:prstGeom>
        </p:spPr>
        <p:txBody>
          <a:bodyPr vert="horz" lIns="91440" tIns="45720" rIns="91440" bIns="45720" rtlCol="0" anchor="b"/>
          <a:lstStyle>
            <a:lvl1pPr algn="r">
              <a:defRPr sz="1200"/>
            </a:lvl1pPr>
          </a:lstStyle>
          <a:p>
            <a:fld id="{A08123C4-9038-4DE9-BC46-C3DC6134A43E}" type="slidenum">
              <a:rPr lang="en-US" smtClean="0"/>
              <a:t>‹#›</a:t>
            </a:fld>
            <a:endParaRPr lang="en-US"/>
          </a:p>
        </p:txBody>
      </p:sp>
    </p:spTree>
    <p:extLst>
      <p:ext uri="{BB962C8B-B14F-4D97-AF65-F5344CB8AC3E}">
        <p14:creationId xmlns:p14="http://schemas.microsoft.com/office/powerpoint/2010/main" val="267798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a:t>
            </a:fld>
            <a:endParaRPr lang="en-US"/>
          </a:p>
        </p:txBody>
      </p:sp>
    </p:spTree>
    <p:extLst>
      <p:ext uri="{BB962C8B-B14F-4D97-AF65-F5344CB8AC3E}">
        <p14:creationId xmlns:p14="http://schemas.microsoft.com/office/powerpoint/2010/main" val="363747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xfrm>
            <a:off x="406400" y="696913"/>
            <a:ext cx="6194425" cy="3484562"/>
          </a:xfrm>
          <a:ln/>
        </p:spPr>
      </p:sp>
      <p:sp>
        <p:nvSpPr>
          <p:cNvPr id="84994" name="Notes Placeholder 2"/>
          <p:cNvSpPr>
            <a:spLocks noGrp="1"/>
          </p:cNvSpPr>
          <p:nvPr>
            <p:ph type="body" idx="1"/>
          </p:nvPr>
        </p:nvSpPr>
        <p:spPr>
          <a:noFill/>
          <a:ln/>
        </p:spPr>
        <p:txBody>
          <a:bodyPr/>
          <a:lstStyle/>
          <a:p>
            <a:r>
              <a:rPr lang="en-US" altLang="ja-JP" dirty="0">
                <a:latin typeface="Arial" pitchFamily="34" charset="0"/>
                <a:ea typeface="ＭＳ Ｐゴシック" pitchFamily="-84" charset="-128"/>
                <a:cs typeface="Geneva" pitchFamily="-84" charset="0"/>
              </a:rPr>
              <a:t>AARON</a:t>
            </a:r>
          </a:p>
          <a:p>
            <a:endParaRPr lang="en-US" altLang="ja-JP" dirty="0">
              <a:latin typeface="Arial" pitchFamily="34" charset="0"/>
              <a:ea typeface="ＭＳ Ｐゴシック" pitchFamily="-84" charset="-128"/>
              <a:cs typeface="Geneva" pitchFamily="-84" charset="0"/>
            </a:endParaRPr>
          </a:p>
          <a:p>
            <a:r>
              <a:rPr lang="en-US" altLang="ja-JP" dirty="0">
                <a:latin typeface="Arial" pitchFamily="34" charset="0"/>
                <a:ea typeface="ＭＳ Ｐゴシック" pitchFamily="-84" charset="-128"/>
                <a:cs typeface="Geneva" pitchFamily="-84" charset="0"/>
              </a:rPr>
              <a:t>-Service use by 9th graders experiencing symptoms of depression</a:t>
            </a:r>
          </a:p>
          <a:p>
            <a:r>
              <a:rPr lang="en-US" altLang="ja-JP" dirty="0">
                <a:latin typeface="Arial" pitchFamily="34" charset="0"/>
                <a:ea typeface="ＭＳ Ｐゴシック" pitchFamily="-84" charset="-128"/>
                <a:cs typeface="Geneva" pitchFamily="-84" charset="0"/>
              </a:rPr>
              <a:t>-Controlling for gender, depression severity, and SES, differences were still found by race/ethnicity for specialty MH, but not for school MH</a:t>
            </a:r>
          </a:p>
          <a:p>
            <a:endParaRPr lang="en-US" altLang="ja-JP" dirty="0">
              <a:latin typeface="Arial" pitchFamily="34" charset="0"/>
              <a:ea typeface="ＭＳ Ｐゴシック" pitchFamily="-84" charset="-128"/>
              <a:cs typeface="Geneva" pitchFamily="-84" charset="0"/>
            </a:endParaRPr>
          </a:p>
          <a:p>
            <a:endParaRPr lang="en-US" dirty="0">
              <a:latin typeface="Arial" pitchFamily="34" charset="0"/>
              <a:ea typeface="ＭＳ Ｐゴシック" pitchFamily="-84" charset="-128"/>
              <a:cs typeface="Geneva" pitchFamily="-84" charset="0"/>
            </a:endParaRPr>
          </a:p>
        </p:txBody>
      </p:sp>
      <p:sp>
        <p:nvSpPr>
          <p:cNvPr id="84995" name="Slide Number Placeholder 3"/>
          <p:cNvSpPr txBox="1">
            <a:spLocks noGrp="1"/>
          </p:cNvSpPr>
          <p:nvPr/>
        </p:nvSpPr>
        <p:spPr bwMode="auto">
          <a:xfrm>
            <a:off x="3970762" y="8776935"/>
            <a:ext cx="3036464" cy="516290"/>
          </a:xfrm>
          <a:prstGeom prst="rect">
            <a:avLst/>
          </a:prstGeom>
          <a:noFill/>
          <a:ln w="9525">
            <a:noFill/>
            <a:miter lim="800000"/>
            <a:headEnd/>
            <a:tailEnd/>
          </a:ln>
        </p:spPr>
        <p:txBody>
          <a:bodyPr lIns="93126" tIns="46564" rIns="93126" bIns="46564" anchor="b"/>
          <a:lstStyle/>
          <a:p>
            <a:pPr algn="r" eaLnBrk="0" hangingPunct="0"/>
            <a:fld id="{09C1DF91-C900-4087-B439-C302EB7A8BB6}" type="slidenum">
              <a:rPr lang="en-US" sz="1200"/>
              <a:pPr algn="r" eaLnBrk="0" hangingPunct="0"/>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11</a:t>
            </a:fld>
            <a:endParaRPr lang="en-US"/>
          </a:p>
        </p:txBody>
      </p:sp>
    </p:spTree>
    <p:extLst>
      <p:ext uri="{BB962C8B-B14F-4D97-AF65-F5344CB8AC3E}">
        <p14:creationId xmlns:p14="http://schemas.microsoft.com/office/powerpoint/2010/main" val="120699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schools through applications to both academics and</a:t>
            </a:r>
          </a:p>
          <a:p>
            <a:r>
              <a:rPr lang="en-US" sz="1200" b="0" i="0" u="none" strike="noStrike" kern="1200" baseline="0" dirty="0">
                <a:solidFill>
                  <a:schemeClr val="tx1"/>
                </a:solidFill>
                <a:latin typeface="+mn-lt"/>
                <a:ea typeface="+mn-ea"/>
                <a:cs typeface="+mn-cs"/>
              </a:rPr>
              <a:t>behavior, with many of these efforts now being integrated</a:t>
            </a:r>
          </a:p>
          <a:p>
            <a:r>
              <a:rPr lang="en-US" sz="1200" b="0" i="0" u="none" strike="noStrike" kern="1200" baseline="0" dirty="0">
                <a:solidFill>
                  <a:schemeClr val="tx1"/>
                </a:solidFill>
                <a:latin typeface="+mn-lt"/>
                <a:ea typeface="+mn-ea"/>
                <a:cs typeface="+mn-cs"/>
              </a:rPr>
              <a:t>given the known link between mental health and academic</a:t>
            </a:r>
          </a:p>
          <a:p>
            <a:r>
              <a:rPr lang="en-US" sz="1200" b="0" i="0" u="none" strike="noStrike" kern="1200" baseline="0" dirty="0">
                <a:solidFill>
                  <a:schemeClr val="tx1"/>
                </a:solidFill>
                <a:latin typeface="+mn-lt"/>
                <a:ea typeface="+mn-ea"/>
                <a:cs typeface="+mn-cs"/>
              </a:rPr>
              <a:t>achievement (Taylor, </a:t>
            </a:r>
            <a:r>
              <a:rPr lang="en-US" sz="1200" b="0" i="0" u="none" strike="noStrike" kern="1200" baseline="0" dirty="0" err="1">
                <a:solidFill>
                  <a:schemeClr val="tx1"/>
                </a:solidFill>
                <a:latin typeface="+mn-lt"/>
                <a:ea typeface="+mn-ea"/>
                <a:cs typeface="+mn-cs"/>
              </a:rPr>
              <a:t>Oberle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Durlak</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Weissberg</a:t>
            </a:r>
            <a:r>
              <a:rPr lang="en-US" sz="1200" b="0" i="0" u="none" strike="noStrike" kern="1200" baseline="0" dirty="0">
                <a:solidFill>
                  <a:schemeClr val="tx1"/>
                </a:solidFill>
                <a:latin typeface="+mn-lt"/>
                <a:ea typeface="+mn-ea"/>
                <a:cs typeface="+mn-cs"/>
              </a:rPr>
              <a:t>, 2017;</a:t>
            </a:r>
          </a:p>
          <a:p>
            <a:r>
              <a:rPr lang="en-US" sz="1200" b="0" i="0" u="none" strike="noStrike" kern="1200" baseline="0" dirty="0" err="1">
                <a:solidFill>
                  <a:schemeClr val="tx1"/>
                </a:solidFill>
                <a:latin typeface="+mn-lt"/>
                <a:ea typeface="+mn-ea"/>
                <a:cs typeface="+mn-cs"/>
              </a:rPr>
              <a:t>Durlak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Weissberg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Dymnicki</a:t>
            </a:r>
            <a:r>
              <a:rPr lang="en-US" sz="1200" b="0" i="0" u="none" strike="noStrike" kern="1200" baseline="0" dirty="0">
                <a:solidFill>
                  <a:schemeClr val="tx1"/>
                </a:solidFill>
                <a:latin typeface="+mn-lt"/>
                <a:ea typeface="+mn-ea"/>
                <a:cs typeface="+mn-cs"/>
              </a:rPr>
              <a:t>, Taylor, &amp; </a:t>
            </a:r>
            <a:r>
              <a:rPr lang="en-US" sz="1200" b="0" i="0" u="none" strike="noStrike" kern="1200" baseline="0" dirty="0" err="1">
                <a:solidFill>
                  <a:schemeClr val="tx1"/>
                </a:solidFill>
                <a:latin typeface="+mn-lt"/>
                <a:ea typeface="+mn-ea"/>
                <a:cs typeface="+mn-cs"/>
              </a:rPr>
              <a:t>Schellinger</a:t>
            </a:r>
            <a:r>
              <a:rPr lang="en-US" sz="1200" b="0" i="0" u="none" strike="noStrike" kern="1200" baseline="0" dirty="0">
                <a:solidFill>
                  <a:schemeClr val="tx1"/>
                </a:solidFill>
                <a:latin typeface="+mn-lt"/>
                <a:ea typeface="+mn-ea"/>
                <a:cs typeface="+mn-cs"/>
              </a:rPr>
              <a:t>, 2011).</a:t>
            </a:r>
          </a:p>
          <a:p>
            <a:r>
              <a:rPr lang="en-US" sz="1200" b="0" i="0" u="none" strike="noStrike" kern="1200" baseline="0" dirty="0">
                <a:solidFill>
                  <a:schemeClr val="tx1"/>
                </a:solidFill>
                <a:latin typeface="+mn-lt"/>
                <a:ea typeface="+mn-ea"/>
                <a:cs typeface="+mn-cs"/>
              </a:rPr>
              <a:t>School-based suicide prevention programs, as well, have</a:t>
            </a:r>
          </a:p>
          <a:p>
            <a:r>
              <a:rPr lang="en-US" sz="1200" b="0" i="0" u="none" strike="noStrike" kern="1200" baseline="0" dirty="0">
                <a:solidFill>
                  <a:schemeClr val="tx1"/>
                </a:solidFill>
                <a:latin typeface="+mn-lt"/>
                <a:ea typeface="+mn-ea"/>
                <a:cs typeface="+mn-cs"/>
              </a:rPr>
              <a:t>been embedded within multi-tiered frameworks that have</a:t>
            </a:r>
          </a:p>
          <a:p>
            <a:r>
              <a:rPr lang="en-US" sz="1200" b="0" i="0" u="none" strike="noStrike" kern="1200" baseline="0" dirty="0">
                <a:solidFill>
                  <a:schemeClr val="tx1"/>
                </a:solidFill>
                <a:latin typeface="+mn-lt"/>
                <a:ea typeface="+mn-ea"/>
                <a:cs typeface="+mn-cs"/>
              </a:rPr>
              <a:t>identified interventions at the universal (Tier 1), selected</a:t>
            </a:r>
          </a:p>
          <a:p>
            <a:r>
              <a:rPr lang="en-US" sz="1200" b="0" i="0" u="none" strike="noStrike" kern="1200" baseline="0" dirty="0">
                <a:solidFill>
                  <a:schemeClr val="tx1"/>
                </a:solidFill>
                <a:latin typeface="+mn-lt"/>
                <a:ea typeface="+mn-ea"/>
                <a:cs typeface="+mn-cs"/>
              </a:rPr>
              <a:t>(Tier 2), and indicated (Tier 3) level (Miller et al., 2009;</a:t>
            </a:r>
          </a:p>
          <a:p>
            <a:r>
              <a:rPr lang="en-US" sz="1200" b="0" i="0" u="none" strike="noStrike" kern="1200" baseline="0" dirty="0">
                <a:solidFill>
                  <a:schemeClr val="tx1"/>
                </a:solidFill>
                <a:latin typeface="+mn-lt"/>
                <a:ea typeface="+mn-ea"/>
                <a:cs typeface="+mn-cs"/>
              </a:rPr>
              <a:t>Miller, 2010; </a:t>
            </a:r>
            <a:r>
              <a:rPr lang="en-US" sz="1200" b="0" i="0" u="none" strike="noStrike" kern="1200" baseline="0" dirty="0" err="1">
                <a:solidFill>
                  <a:schemeClr val="tx1"/>
                </a:solidFill>
                <a:latin typeface="+mn-lt"/>
                <a:ea typeface="+mn-ea"/>
                <a:cs typeface="+mn-cs"/>
              </a:rPr>
              <a:t>Erbacher</a:t>
            </a:r>
            <a:r>
              <a:rPr lang="en-US" sz="1200" b="0" i="0" u="none" strike="noStrike" kern="1200" baseline="0" dirty="0">
                <a:solidFill>
                  <a:schemeClr val="tx1"/>
                </a:solidFill>
                <a:latin typeface="+mn-lt"/>
                <a:ea typeface="+mn-ea"/>
                <a:cs typeface="+mn-cs"/>
              </a:rPr>
              <a:t> et al., 2015).</a:t>
            </a:r>
          </a:p>
          <a:p>
            <a:endParaRPr lang="en-US" sz="1200" b="0" i="0" u="none" strike="noStrike" kern="1200" baseline="0" dirty="0">
              <a:solidFill>
                <a:schemeClr val="tx1"/>
              </a:solidFill>
              <a:latin typeface="+mn-lt"/>
              <a:ea typeface="+mn-ea"/>
              <a:cs typeface="+mn-cs"/>
            </a:endParaRPr>
          </a:p>
          <a:p>
            <a:r>
              <a:rPr lang="en-US" dirty="0"/>
              <a:t>MTSS here</a:t>
            </a:r>
            <a:r>
              <a:rPr lang="en-US" baseline="0" dirty="0"/>
              <a:t> </a:t>
            </a:r>
          </a:p>
          <a:p>
            <a:endParaRPr lang="en-US" dirty="0"/>
          </a:p>
          <a:p>
            <a:r>
              <a:rPr lang="en-US" sz="1200" b="0" i="0" u="none" strike="noStrike" kern="1200" baseline="0" dirty="0">
                <a:solidFill>
                  <a:schemeClr val="tx1"/>
                </a:solidFill>
                <a:latin typeface="+mn-lt"/>
                <a:ea typeface="+mn-ea"/>
                <a:cs typeface="+mn-cs"/>
              </a:rPr>
              <a:t>(Wyman &amp; Upstream Suicide Prevention</a:t>
            </a:r>
          </a:p>
          <a:p>
            <a:r>
              <a:rPr lang="en-US" sz="1200" b="0" i="0" u="none" strike="noStrike" kern="1200" baseline="0" dirty="0">
                <a:solidFill>
                  <a:schemeClr val="tx1"/>
                </a:solidFill>
                <a:latin typeface="+mn-lt"/>
                <a:ea typeface="+mn-ea"/>
                <a:cs typeface="+mn-cs"/>
              </a:rPr>
              <a:t>Workgroup, 2012). According to Wyman (2014), an</a:t>
            </a:r>
          </a:p>
          <a:p>
            <a:r>
              <a:rPr lang="en-US" sz="1200" b="0" i="0" u="none" strike="noStrike" kern="1200" baseline="0" dirty="0">
                <a:solidFill>
                  <a:schemeClr val="tx1"/>
                </a:solidFill>
                <a:latin typeface="+mn-lt"/>
                <a:ea typeface="+mn-ea"/>
                <a:cs typeface="+mn-cs"/>
              </a:rPr>
              <a:t>upstream approach to suicide prevention should incorporate</a:t>
            </a:r>
          </a:p>
          <a:p>
            <a:r>
              <a:rPr lang="en-US" sz="1200" b="0" i="0" u="none" strike="noStrike" kern="1200" baseline="0" dirty="0">
                <a:solidFill>
                  <a:schemeClr val="tx1"/>
                </a:solidFill>
                <a:latin typeface="+mn-lt"/>
                <a:ea typeface="+mn-ea"/>
                <a:cs typeface="+mn-cs"/>
              </a:rPr>
              <a:t>programs during childhood and adolescence that build</a:t>
            </a:r>
          </a:p>
          <a:p>
            <a:r>
              <a:rPr lang="en-US" sz="1200" b="0" i="0" u="none" strike="noStrike" kern="1200" baseline="0" dirty="0">
                <a:solidFill>
                  <a:schemeClr val="tx1"/>
                </a:solidFill>
                <a:latin typeface="+mn-lt"/>
                <a:ea typeface="+mn-ea"/>
                <a:cs typeface="+mn-cs"/>
              </a:rPr>
              <a:t>developmentally appropriate skills and supports, a goal</a:t>
            </a:r>
          </a:p>
          <a:p>
            <a:r>
              <a:rPr lang="en-US" sz="1200" b="0" i="0" u="none" strike="noStrike" kern="1200" baseline="0" dirty="0">
                <a:solidFill>
                  <a:schemeClr val="tx1"/>
                </a:solidFill>
                <a:latin typeface="+mn-lt"/>
                <a:ea typeface="+mn-ea"/>
                <a:cs typeface="+mn-cs"/>
              </a:rPr>
              <a:t>shared by multi-tiered systems of support such as positive</a:t>
            </a:r>
          </a:p>
          <a:p>
            <a:r>
              <a:rPr lang="en-US" sz="1200" b="0" i="0" u="none" strike="noStrike" kern="1200" baseline="0" dirty="0">
                <a:solidFill>
                  <a:schemeClr val="tx1"/>
                </a:solidFill>
                <a:latin typeface="+mn-lt"/>
                <a:ea typeface="+mn-ea"/>
                <a:cs typeface="+mn-cs"/>
              </a:rPr>
              <a:t>behavior interventions and supports (PBIS).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the</a:t>
            </a:r>
          </a:p>
          <a:p>
            <a:r>
              <a:rPr lang="en-US" sz="1200" b="0" i="0" u="none" strike="noStrike" kern="1200" baseline="0" dirty="0">
                <a:solidFill>
                  <a:schemeClr val="tx1"/>
                </a:solidFill>
                <a:latin typeface="+mn-lt"/>
                <a:ea typeface="+mn-ea"/>
                <a:cs typeface="+mn-cs"/>
              </a:rPr>
              <a:t>impetus to engage in district-wide suicide prevention efforts</a:t>
            </a:r>
          </a:p>
          <a:p>
            <a:r>
              <a:rPr lang="en-US" sz="1200" b="0" i="0" u="none" strike="noStrike" kern="1200" baseline="0" dirty="0">
                <a:solidFill>
                  <a:schemeClr val="tx1"/>
                </a:solidFill>
                <a:latin typeface="+mn-lt"/>
                <a:ea typeface="+mn-ea"/>
                <a:cs typeface="+mn-cs"/>
              </a:rPr>
              <a:t>has typically followed the tragic death of a student and subsequent</a:t>
            </a:r>
          </a:p>
          <a:p>
            <a:r>
              <a:rPr lang="en-US" sz="1200" b="0" i="0" u="none" strike="noStrike" kern="1200" baseline="0" dirty="0">
                <a:solidFill>
                  <a:schemeClr val="tx1"/>
                </a:solidFill>
                <a:latin typeface="+mn-lt"/>
                <a:ea typeface="+mn-ea"/>
                <a:cs typeface="+mn-cs"/>
              </a:rPr>
              <a:t>community response, a majority of states now mandate</a:t>
            </a:r>
          </a:p>
          <a:p>
            <a:r>
              <a:rPr lang="en-US" sz="1200" b="0" i="0" u="none" strike="noStrike" kern="1200" baseline="0" dirty="0">
                <a:solidFill>
                  <a:schemeClr val="tx1"/>
                </a:solidFill>
                <a:latin typeface="+mn-lt"/>
                <a:ea typeface="+mn-ea"/>
                <a:cs typeface="+mn-cs"/>
              </a:rPr>
              <a:t>suicide prevention training for school personnel in some</a:t>
            </a:r>
          </a:p>
          <a:p>
            <a:r>
              <a:rPr lang="en-US" sz="1200" b="0" i="0" u="none" strike="noStrike" kern="1200" baseline="0" dirty="0">
                <a:solidFill>
                  <a:schemeClr val="tx1"/>
                </a:solidFill>
                <a:latin typeface="+mn-lt"/>
                <a:ea typeface="+mn-ea"/>
                <a:cs typeface="+mn-cs"/>
              </a:rPr>
              <a:t>capacity (</a:t>
            </a:r>
            <a:r>
              <a:rPr lang="en-US" sz="1200" b="0" i="0" u="none" strike="noStrike" kern="1200" baseline="0" dirty="0" err="1">
                <a:solidFill>
                  <a:schemeClr val="tx1"/>
                </a:solidFill>
                <a:latin typeface="+mn-lt"/>
                <a:ea typeface="+mn-ea"/>
                <a:cs typeface="+mn-cs"/>
              </a:rPr>
              <a:t>Kreuze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Stecker</a:t>
            </a:r>
            <a:r>
              <a:rPr lang="en-US" sz="1200" b="0" i="0" u="none" strike="noStrike" kern="1200" baseline="0" dirty="0">
                <a:solidFill>
                  <a:schemeClr val="tx1"/>
                </a:solidFill>
                <a:latin typeface="+mn-lt"/>
                <a:ea typeface="+mn-ea"/>
                <a:cs typeface="+mn-cs"/>
              </a:rPr>
              <a:t>, &amp; Ruggiero, 2017).</a:t>
            </a:r>
            <a:endParaRPr lang="en-US" dirty="0"/>
          </a:p>
          <a:p>
            <a:endParaRPr lang="en-US" dirty="0"/>
          </a:p>
        </p:txBody>
      </p:sp>
      <p:sp>
        <p:nvSpPr>
          <p:cNvPr id="4" name="Slide Number Placeholder 3"/>
          <p:cNvSpPr>
            <a:spLocks noGrp="1"/>
          </p:cNvSpPr>
          <p:nvPr>
            <p:ph type="sldNum" sz="quarter" idx="10"/>
          </p:nvPr>
        </p:nvSpPr>
        <p:spPr/>
        <p:txBody>
          <a:bodyPr/>
          <a:lstStyle/>
          <a:p>
            <a:fld id="{7D3CE7EA-D4AB-4798-9599-B9CDD8729530}" type="slidenum">
              <a:rPr lang="en-US" altLang="en-US" smtClean="0"/>
              <a:pPr/>
              <a:t>12</a:t>
            </a:fld>
            <a:endParaRPr lang="en-US" altLang="en-US"/>
          </a:p>
        </p:txBody>
      </p:sp>
    </p:spTree>
    <p:extLst>
      <p:ext uri="{BB962C8B-B14F-4D97-AF65-F5344CB8AC3E}">
        <p14:creationId xmlns:p14="http://schemas.microsoft.com/office/powerpoint/2010/main" val="385438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13</a:t>
            </a:fld>
            <a:endParaRPr lang="en-US"/>
          </a:p>
        </p:txBody>
      </p:sp>
    </p:spTree>
    <p:extLst>
      <p:ext uri="{BB962C8B-B14F-4D97-AF65-F5344CB8AC3E}">
        <p14:creationId xmlns:p14="http://schemas.microsoft.com/office/powerpoint/2010/main" val="354123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occurs primarily through the training of school personnel</a:t>
            </a:r>
          </a:p>
          <a:p>
            <a:r>
              <a:rPr lang="en-US" sz="1200" b="0" i="0" u="none" strike="noStrike" kern="1200" baseline="0" dirty="0">
                <a:solidFill>
                  <a:schemeClr val="tx1"/>
                </a:solidFill>
                <a:latin typeface="+mn-lt"/>
                <a:ea typeface="+mn-ea"/>
                <a:cs typeface="+mn-cs"/>
              </a:rPr>
              <a:t>and students to be “gatekeepers.” These trainings teach</a:t>
            </a:r>
          </a:p>
          <a:p>
            <a:r>
              <a:rPr lang="en-US" sz="1200" b="0" i="0" u="none" strike="noStrike" kern="1200" baseline="0" dirty="0">
                <a:solidFill>
                  <a:schemeClr val="tx1"/>
                </a:solidFill>
                <a:latin typeface="+mn-lt"/>
                <a:ea typeface="+mn-ea"/>
                <a:cs typeface="+mn-cs"/>
              </a:rPr>
              <a:t>risk factors, warning signs, and help-seeking behaviors,</a:t>
            </a:r>
          </a:p>
          <a:p>
            <a:r>
              <a:rPr lang="en-US" sz="1200" b="0" i="0" u="none" strike="noStrike" kern="1200" baseline="0" dirty="0">
                <a:solidFill>
                  <a:schemeClr val="tx1"/>
                </a:solidFill>
                <a:latin typeface="+mn-lt"/>
                <a:ea typeface="+mn-ea"/>
                <a:cs typeface="+mn-cs"/>
              </a:rPr>
              <a:t>should students be concerned about themselves or a peer.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Signs of Suicide were significantly less likely to report</a:t>
            </a:r>
          </a:p>
          <a:p>
            <a:r>
              <a:rPr lang="en-US" sz="1200" b="0" i="0" u="none" strike="noStrike" kern="1200" baseline="0" dirty="0">
                <a:solidFill>
                  <a:schemeClr val="tx1"/>
                </a:solidFill>
                <a:latin typeface="+mn-lt"/>
                <a:ea typeface="+mn-ea"/>
                <a:cs typeface="+mn-cs"/>
              </a:rPr>
              <a:t>suicidal behaviors than controls and demonstrated improved</a:t>
            </a:r>
          </a:p>
          <a:p>
            <a:r>
              <a:rPr lang="en-US" sz="1200" b="0" i="0" u="none" strike="noStrike" kern="1200" baseline="0" dirty="0">
                <a:solidFill>
                  <a:schemeClr val="tx1"/>
                </a:solidFill>
                <a:latin typeface="+mn-lt"/>
                <a:ea typeface="+mn-ea"/>
                <a:cs typeface="+mn-cs"/>
              </a:rPr>
              <a:t>knowledge about suicide and suicide prevention (Schilling,</a:t>
            </a:r>
          </a:p>
          <a:p>
            <a:r>
              <a:rPr lang="en-US" sz="1200" b="0" i="0" u="none" strike="noStrike" kern="1200" baseline="0" dirty="0">
                <a:solidFill>
                  <a:schemeClr val="tx1"/>
                </a:solidFill>
                <a:latin typeface="+mn-lt"/>
                <a:ea typeface="+mn-ea"/>
                <a:cs typeface="+mn-cs"/>
              </a:rPr>
              <a:t>Lawless, Buchanan, &amp; </a:t>
            </a:r>
            <a:r>
              <a:rPr lang="en-US" sz="1200" b="0" i="0" u="none" strike="noStrike" kern="1200" baseline="0" dirty="0" err="1">
                <a:solidFill>
                  <a:schemeClr val="tx1"/>
                </a:solidFill>
                <a:latin typeface="+mn-lt"/>
                <a:ea typeface="+mn-ea"/>
                <a:cs typeface="+mn-cs"/>
              </a:rPr>
              <a:t>Aseltine</a:t>
            </a:r>
            <a:r>
              <a:rPr lang="en-US" sz="1200" b="0" i="0" u="none" strike="noStrike" kern="1200" baseline="0" dirty="0">
                <a:solidFill>
                  <a:schemeClr val="tx1"/>
                </a:solidFill>
                <a:latin typeface="+mn-lt"/>
                <a:ea typeface="+mn-ea"/>
                <a:cs typeface="+mn-cs"/>
              </a:rPr>
              <a:t>, 2014). High school students</a:t>
            </a:r>
          </a:p>
          <a:p>
            <a:r>
              <a:rPr lang="en-US" sz="1200" b="0" i="0" u="none" strike="noStrike" kern="1200" baseline="0" dirty="0">
                <a:solidFill>
                  <a:schemeClr val="tx1"/>
                </a:solidFill>
                <a:latin typeface="+mn-lt"/>
                <a:ea typeface="+mn-ea"/>
                <a:cs typeface="+mn-cs"/>
              </a:rPr>
              <a:t>had similar results, as well as significantly fewer suicide</a:t>
            </a:r>
          </a:p>
          <a:p>
            <a:r>
              <a:rPr lang="en-US" sz="1200" b="0" i="0" u="none" strike="noStrike" kern="1200" baseline="0" dirty="0">
                <a:solidFill>
                  <a:schemeClr val="tx1"/>
                </a:solidFill>
                <a:latin typeface="+mn-lt"/>
                <a:ea typeface="+mn-ea"/>
                <a:cs typeface="+mn-cs"/>
              </a:rPr>
              <a:t>attempts among those who participated in Signs of Suicide</a:t>
            </a:r>
          </a:p>
          <a:p>
            <a:r>
              <a:rPr lang="en-US" sz="1200" b="0" i="0" u="none" strike="noStrike" kern="1200" baseline="0" dirty="0">
                <a:solidFill>
                  <a:schemeClr val="tx1"/>
                </a:solidFill>
                <a:latin typeface="+mn-lt"/>
                <a:ea typeface="+mn-ea"/>
                <a:cs typeface="+mn-cs"/>
              </a:rPr>
              <a:t>compared to controls (Schilling et al., 2016).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Wasserman et al. (2015) conducted the Saving and Empowering</a:t>
            </a:r>
          </a:p>
          <a:p>
            <a:r>
              <a:rPr lang="en-US" sz="1200" b="0" i="0" u="none" strike="noStrike" kern="1200" baseline="0" dirty="0">
                <a:solidFill>
                  <a:schemeClr val="tx1"/>
                </a:solidFill>
                <a:latin typeface="+mn-lt"/>
                <a:ea typeface="+mn-ea"/>
                <a:cs typeface="+mn-cs"/>
              </a:rPr>
              <a:t>Young Lives in Europe (SEYLE) study, a large-scale</a:t>
            </a:r>
          </a:p>
          <a:p>
            <a:r>
              <a:rPr lang="en-US" sz="1200" b="0" i="0" u="none" strike="noStrike" kern="1200" baseline="0" dirty="0">
                <a:solidFill>
                  <a:schemeClr val="tx1"/>
                </a:solidFill>
                <a:latin typeface="+mn-lt"/>
                <a:ea typeface="+mn-ea"/>
                <a:cs typeface="+mn-cs"/>
              </a:rPr>
              <a:t>cluster-randomized controlled trial across 168 schools in 10</a:t>
            </a:r>
          </a:p>
          <a:p>
            <a:r>
              <a:rPr lang="en-US" sz="1200" b="0" i="0" u="none" strike="noStrike" kern="1200" baseline="0" dirty="0">
                <a:solidFill>
                  <a:schemeClr val="tx1"/>
                </a:solidFill>
                <a:latin typeface="+mn-lt"/>
                <a:ea typeface="+mn-ea"/>
                <a:cs typeface="+mn-cs"/>
              </a:rPr>
              <a:t>European counties. They compared the impact of teacher</a:t>
            </a:r>
          </a:p>
          <a:p>
            <a:r>
              <a:rPr lang="en-US" sz="1200" b="0" i="0" u="none" strike="noStrike" kern="1200" baseline="0" dirty="0">
                <a:solidFill>
                  <a:schemeClr val="tx1"/>
                </a:solidFill>
                <a:latin typeface="+mn-lt"/>
                <a:ea typeface="+mn-ea"/>
                <a:cs typeface="+mn-cs"/>
              </a:rPr>
              <a:t>gatekeeper training (i.e., QPR), student curriculum (i.e.,</a:t>
            </a:r>
          </a:p>
          <a:p>
            <a:r>
              <a:rPr lang="en-US" sz="1200" b="0" i="0" u="none" strike="noStrike" kern="1200" baseline="0" dirty="0">
                <a:solidFill>
                  <a:schemeClr val="tx1"/>
                </a:solidFill>
                <a:latin typeface="+mn-lt"/>
                <a:ea typeface="+mn-ea"/>
                <a:cs typeface="+mn-cs"/>
              </a:rPr>
              <a:t>Youth Aware of Mental Health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[YAM]), student</a:t>
            </a:r>
          </a:p>
          <a:p>
            <a:r>
              <a:rPr lang="en-US" sz="1200" b="0" i="0" u="none" strike="noStrike" kern="1200" baseline="0" dirty="0">
                <a:solidFill>
                  <a:schemeClr val="tx1"/>
                </a:solidFill>
                <a:latin typeface="+mn-lt"/>
                <a:ea typeface="+mn-ea"/>
                <a:cs typeface="+mn-cs"/>
              </a:rPr>
              <a:t>screening (i.e., </a:t>
            </a:r>
            <a:r>
              <a:rPr lang="en-US" sz="1200" b="0" i="0" u="none" strike="noStrike" kern="1200" baseline="0" dirty="0" err="1">
                <a:solidFill>
                  <a:schemeClr val="tx1"/>
                </a:solidFill>
                <a:latin typeface="+mn-lt"/>
                <a:ea typeface="+mn-ea"/>
                <a:cs typeface="+mn-cs"/>
              </a:rPr>
              <a:t>ProfScreen</a:t>
            </a:r>
            <a:r>
              <a:rPr lang="en-US" sz="1200" b="0" i="0" u="none" strike="noStrike" kern="1200" baseline="0" dirty="0">
                <a:solidFill>
                  <a:schemeClr val="tx1"/>
                </a:solidFill>
                <a:latin typeface="+mn-lt"/>
                <a:ea typeface="+mn-ea"/>
                <a:cs typeface="+mn-cs"/>
              </a:rPr>
              <a:t>), and a control group on</a:t>
            </a:r>
          </a:p>
          <a:p>
            <a:r>
              <a:rPr lang="en-US" sz="1200" b="0" i="0" u="none" strike="noStrike" kern="1200" baseline="0" dirty="0">
                <a:solidFill>
                  <a:schemeClr val="tx1"/>
                </a:solidFill>
                <a:latin typeface="+mn-lt"/>
                <a:ea typeface="+mn-ea"/>
                <a:cs typeface="+mn-cs"/>
              </a:rPr>
              <a:t>suicide attempts at 3 and 12 months post-intervention.</a:t>
            </a:r>
          </a:p>
          <a:p>
            <a:r>
              <a:rPr lang="en-US" sz="1200" b="0" i="0" u="none" strike="noStrike" kern="1200" baseline="0" dirty="0">
                <a:solidFill>
                  <a:schemeClr val="tx1"/>
                </a:solidFill>
                <a:latin typeface="+mn-lt"/>
                <a:ea typeface="+mn-ea"/>
                <a:cs typeface="+mn-cs"/>
              </a:rPr>
              <a:t>While no differences were found after 3 months, there were</a:t>
            </a:r>
          </a:p>
          <a:p>
            <a:r>
              <a:rPr lang="en-US" sz="1200" b="0" i="0" u="none" strike="noStrike" kern="1200" baseline="0" dirty="0">
                <a:solidFill>
                  <a:schemeClr val="tx1"/>
                </a:solidFill>
                <a:latin typeface="+mn-lt"/>
                <a:ea typeface="+mn-ea"/>
                <a:cs typeface="+mn-cs"/>
              </a:rPr>
              <a:t>significant decreases in self-reported suicide attempts and</a:t>
            </a:r>
          </a:p>
          <a:p>
            <a:r>
              <a:rPr lang="en-US" sz="1200" b="0" i="0" u="none" strike="noStrike" kern="1200" baseline="0" dirty="0">
                <a:solidFill>
                  <a:schemeClr val="tx1"/>
                </a:solidFill>
                <a:latin typeface="+mn-lt"/>
                <a:ea typeface="+mn-ea"/>
                <a:cs typeface="+mn-cs"/>
              </a:rPr>
              <a:t>severe suicidal ideation after 12 months for students who</a:t>
            </a:r>
          </a:p>
          <a:p>
            <a:r>
              <a:rPr lang="en-US" sz="1200" b="0" i="0" u="none" strike="noStrike" kern="1200" baseline="0" dirty="0">
                <a:solidFill>
                  <a:schemeClr val="tx1"/>
                </a:solidFill>
                <a:latin typeface="+mn-lt"/>
                <a:ea typeface="+mn-ea"/>
                <a:cs typeface="+mn-cs"/>
              </a:rPr>
              <a:t>received the YAM intervention. More specific outcome data</a:t>
            </a:r>
          </a:p>
          <a:p>
            <a:r>
              <a:rPr lang="en-US" sz="1200" b="0" i="0" u="none" strike="noStrike" kern="1200" baseline="0" dirty="0">
                <a:solidFill>
                  <a:schemeClr val="tx1"/>
                </a:solidFill>
                <a:latin typeface="+mn-lt"/>
                <a:ea typeface="+mn-ea"/>
                <a:cs typeface="+mn-cs"/>
              </a:rPr>
              <a:t>on QPR via a randomized controlled trial found that trainees</a:t>
            </a:r>
          </a:p>
          <a:p>
            <a:r>
              <a:rPr lang="en-US" sz="1200" b="0" i="0" u="none" strike="noStrike" kern="1200" baseline="0" dirty="0">
                <a:solidFill>
                  <a:schemeClr val="tx1"/>
                </a:solidFill>
                <a:latin typeface="+mn-lt"/>
                <a:ea typeface="+mn-ea"/>
                <a:cs typeface="+mn-cs"/>
              </a:rPr>
              <a:t>reported significantly higher efficacy, with those reporting</a:t>
            </a:r>
          </a:p>
          <a:p>
            <a:r>
              <a:rPr lang="en-US" sz="1200" b="0" i="0" u="none" strike="noStrike" kern="1200" baseline="0" dirty="0">
                <a:solidFill>
                  <a:schemeClr val="tx1"/>
                </a:solidFill>
                <a:latin typeface="+mn-lt"/>
                <a:ea typeface="+mn-ea"/>
                <a:cs typeface="+mn-cs"/>
              </a:rPr>
              <a:t>the lowest scores at baseline experiencing the greatest gains</a:t>
            </a:r>
          </a:p>
          <a:p>
            <a:r>
              <a:rPr lang="en-US" sz="1200" b="0" i="0" u="none" strike="noStrike" kern="1200" baseline="0" dirty="0">
                <a:solidFill>
                  <a:schemeClr val="tx1"/>
                </a:solidFill>
                <a:latin typeface="+mn-lt"/>
                <a:ea typeface="+mn-ea"/>
                <a:cs typeface="+mn-cs"/>
              </a:rPr>
              <a:t>(Wyman et al., 2008). However, identification of at-risk</a:t>
            </a:r>
          </a:p>
          <a:p>
            <a:r>
              <a:rPr lang="en-US" sz="1200" b="0" i="0" u="none" strike="noStrike" kern="1200" baseline="0" dirty="0">
                <a:solidFill>
                  <a:schemeClr val="tx1"/>
                </a:solidFill>
                <a:latin typeface="+mn-lt"/>
                <a:ea typeface="+mn-ea"/>
                <a:cs typeface="+mn-cs"/>
              </a:rPr>
              <a:t>youth increased most for those staff members that typically</a:t>
            </a:r>
          </a:p>
          <a:p>
            <a:r>
              <a:rPr lang="en-US" sz="1200" b="0" i="0" u="none" strike="noStrike" kern="1200" baseline="0" dirty="0">
                <a:solidFill>
                  <a:schemeClr val="tx1"/>
                </a:solidFill>
                <a:latin typeface="+mn-lt"/>
                <a:ea typeface="+mn-ea"/>
                <a:cs typeface="+mn-cs"/>
              </a:rPr>
              <a:t>engaged youth in conversations about mental health or suicide</a:t>
            </a:r>
          </a:p>
          <a:p>
            <a:r>
              <a:rPr lang="en-US" sz="1200" b="0" i="0" u="none" strike="noStrike" kern="1200" baseline="0" dirty="0">
                <a:solidFill>
                  <a:schemeClr val="tx1"/>
                </a:solidFill>
                <a:latin typeface="+mn-lt"/>
                <a:ea typeface="+mn-ea"/>
                <a:cs typeface="+mn-cs"/>
              </a:rPr>
              <a:t>prior to receiving the training, and no impact on youth</a:t>
            </a:r>
          </a:p>
          <a:p>
            <a:r>
              <a:rPr lang="en-US" sz="1200" b="0" i="0" u="none" strike="noStrike" kern="1200" baseline="0" dirty="0">
                <a:solidFill>
                  <a:schemeClr val="tx1"/>
                </a:solidFill>
                <a:latin typeface="+mn-lt"/>
                <a:ea typeface="+mn-ea"/>
                <a:cs typeface="+mn-cs"/>
              </a:rPr>
              <a:t>access to mental health services at follow-up was found</a:t>
            </a:r>
          </a:p>
          <a:p>
            <a:r>
              <a:rPr lang="en-US" sz="1200" b="0" i="0" u="none" strike="noStrike" kern="1200" baseline="0" dirty="0">
                <a:solidFill>
                  <a:schemeClr val="tx1"/>
                </a:solidFill>
                <a:latin typeface="+mn-lt"/>
                <a:ea typeface="+mn-ea"/>
                <a:cs typeface="+mn-cs"/>
              </a:rPr>
              <a:t>(Wyman et al., 2008).</a:t>
            </a:r>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14</a:t>
            </a:fld>
            <a:endParaRPr lang="en-US"/>
          </a:p>
        </p:txBody>
      </p:sp>
    </p:spTree>
    <p:extLst>
      <p:ext uri="{BB962C8B-B14F-4D97-AF65-F5344CB8AC3E}">
        <p14:creationId xmlns:p14="http://schemas.microsoft.com/office/powerpoint/2010/main" val="25316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15</a:t>
            </a:fld>
            <a:endParaRPr lang="en-US"/>
          </a:p>
        </p:txBody>
      </p:sp>
    </p:spTree>
    <p:extLst>
      <p:ext uri="{BB962C8B-B14F-4D97-AF65-F5344CB8AC3E}">
        <p14:creationId xmlns:p14="http://schemas.microsoft.com/office/powerpoint/2010/main" val="234121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Best practices for</a:t>
            </a:r>
          </a:p>
          <a:p>
            <a:r>
              <a:rPr lang="en-US" sz="1200" b="0" i="0" u="none" strike="noStrike" kern="1200" baseline="0" dirty="0">
                <a:solidFill>
                  <a:schemeClr val="tx1"/>
                </a:solidFill>
                <a:latin typeface="+mn-lt"/>
                <a:ea typeface="+mn-ea"/>
                <a:cs typeface="+mn-cs"/>
              </a:rPr>
              <a:t>school-based screening for behavioral health and suicide risk</a:t>
            </a:r>
          </a:p>
          <a:p>
            <a:r>
              <a:rPr lang="en-US" sz="1200" b="0" i="0" u="none" strike="noStrike" kern="1200" baseline="0" dirty="0">
                <a:solidFill>
                  <a:schemeClr val="tx1"/>
                </a:solidFill>
                <a:latin typeface="+mn-lt"/>
                <a:ea typeface="+mn-ea"/>
                <a:cs typeface="+mn-cs"/>
              </a:rPr>
              <a:t>have not been established, but discussion in the literature</a:t>
            </a:r>
          </a:p>
          <a:p>
            <a:r>
              <a:rPr lang="en-US" sz="1200" b="0" i="0" u="none" strike="noStrike" kern="1200" baseline="0" dirty="0">
                <a:solidFill>
                  <a:schemeClr val="tx1"/>
                </a:solidFill>
                <a:latin typeface="+mn-lt"/>
                <a:ea typeface="+mn-ea"/>
                <a:cs typeface="+mn-cs"/>
              </a:rPr>
              <a:t>has focused on the feasibility of screening, selection of an</a:t>
            </a:r>
          </a:p>
          <a:p>
            <a:r>
              <a:rPr lang="en-US" sz="1200" b="0" i="0" u="none" strike="noStrike" kern="1200" baseline="0" dirty="0">
                <a:solidFill>
                  <a:schemeClr val="tx1"/>
                </a:solidFill>
                <a:latin typeface="+mn-lt"/>
                <a:ea typeface="+mn-ea"/>
                <a:cs typeface="+mn-cs"/>
              </a:rPr>
              <a:t>appropriate screening tool, and the accessibility of referral</a:t>
            </a:r>
          </a:p>
          <a:p>
            <a:r>
              <a:rPr lang="en-US" sz="1200" b="0" i="0" u="none" strike="noStrike" kern="1200" baseline="0" dirty="0">
                <a:solidFill>
                  <a:schemeClr val="tx1"/>
                </a:solidFill>
                <a:latin typeface="+mn-lt"/>
                <a:ea typeface="+mn-ea"/>
                <a:cs typeface="+mn-cs"/>
              </a:rPr>
              <a:t>options for identified students, among other considerations</a:t>
            </a:r>
          </a:p>
          <a:p>
            <a:r>
              <a:rPr lang="fr-FR" sz="1200" b="0" i="0" u="none" strike="noStrike" kern="1200" baseline="0" dirty="0">
                <a:solidFill>
                  <a:schemeClr val="tx1"/>
                </a:solidFill>
                <a:latin typeface="+mn-lt"/>
                <a:ea typeface="+mn-ea"/>
                <a:cs typeface="+mn-cs"/>
              </a:rPr>
              <a:t>(Katz et al., 2013; Robinson et al., 2013). </a:t>
            </a:r>
            <a:r>
              <a:rPr lang="fr-FR" sz="1200" b="0" i="0" u="none" strike="noStrike" kern="1200" baseline="0" dirty="0" err="1">
                <a:solidFill>
                  <a:schemeClr val="tx1"/>
                </a:solidFill>
                <a:latin typeface="+mn-lt"/>
                <a:ea typeface="+mn-ea"/>
                <a:cs typeface="+mn-cs"/>
              </a:rPr>
              <a:t>While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universal</a:t>
            </a:r>
            <a:endParaRPr lang="fr-F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behavioral health screening may be a way to identify</a:t>
            </a:r>
          </a:p>
          <a:p>
            <a:r>
              <a:rPr lang="en-US" sz="1200" b="0" i="0" u="none" strike="noStrike" kern="1200" baseline="0" dirty="0">
                <a:solidFill>
                  <a:schemeClr val="tx1"/>
                </a:solidFill>
                <a:latin typeface="+mn-lt"/>
                <a:ea typeface="+mn-ea"/>
                <a:cs typeface="+mn-cs"/>
              </a:rPr>
              <a:t>students </a:t>
            </a:r>
            <a:r>
              <a:rPr lang="en-US" sz="1200" b="0" i="1" u="none" strike="noStrike" kern="1200" baseline="0" dirty="0">
                <a:solidFill>
                  <a:schemeClr val="tx1"/>
                </a:solidFill>
                <a:latin typeface="+mn-lt"/>
                <a:ea typeface="+mn-ea"/>
                <a:cs typeface="+mn-cs"/>
              </a:rPr>
              <a:t>before </a:t>
            </a:r>
            <a:r>
              <a:rPr lang="en-US" sz="1200" b="0" i="0" u="none" strike="noStrike" kern="1200" baseline="0" dirty="0">
                <a:solidFill>
                  <a:schemeClr val="tx1"/>
                </a:solidFill>
                <a:latin typeface="+mn-lt"/>
                <a:ea typeface="+mn-ea"/>
                <a:cs typeface="+mn-cs"/>
              </a:rPr>
              <a:t>they exhibit suicidal thoughts and behaviors,</a:t>
            </a:r>
          </a:p>
          <a:p>
            <a:r>
              <a:rPr lang="en-US" sz="1200" b="0" i="0" u="none" strike="noStrike" kern="1200" baseline="0" dirty="0">
                <a:solidFill>
                  <a:schemeClr val="tx1"/>
                </a:solidFill>
                <a:latin typeface="+mn-lt"/>
                <a:ea typeface="+mn-ea"/>
                <a:cs typeface="+mn-cs"/>
              </a:rPr>
              <a:t>in line with upstream approaches, there are currently</a:t>
            </a:r>
          </a:p>
          <a:p>
            <a:r>
              <a:rPr lang="en-US" sz="1200" b="0" i="0" u="none" strike="noStrike" kern="1200" baseline="0" dirty="0">
                <a:solidFill>
                  <a:schemeClr val="tx1"/>
                </a:solidFill>
                <a:latin typeface="+mn-lt"/>
                <a:ea typeface="+mn-ea"/>
                <a:cs typeface="+mn-cs"/>
              </a:rPr>
              <a:t>no universal screening measures for suicide.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Universal screening for social, emotional, and behavioral</a:t>
            </a:r>
          </a:p>
          <a:p>
            <a:r>
              <a:rPr lang="en-US" sz="1200" b="0" i="0" u="none" strike="noStrike" kern="1200" baseline="0" dirty="0">
                <a:solidFill>
                  <a:schemeClr val="tx1"/>
                </a:solidFill>
                <a:latin typeface="+mn-lt"/>
                <a:ea typeface="+mn-ea"/>
                <a:cs typeface="+mn-cs"/>
              </a:rPr>
              <a:t>concerns, however, is an established practice through </a:t>
            </a:r>
            <a:r>
              <a:rPr lang="en-US" sz="1200" b="0" i="0" u="none" strike="noStrike" kern="1200" baseline="0" dirty="0" err="1">
                <a:solidFill>
                  <a:schemeClr val="tx1"/>
                </a:solidFill>
                <a:latin typeface="+mn-lt"/>
                <a:ea typeface="+mn-ea"/>
                <a:cs typeface="+mn-cs"/>
              </a:rPr>
              <a:t>multitiered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systems of support such as response to intervention</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RtI</a:t>
            </a:r>
            <a:r>
              <a:rPr lang="en-US" sz="1200" b="0" i="0" u="none" strike="noStrike" kern="1200" baseline="0" dirty="0">
                <a:solidFill>
                  <a:schemeClr val="tx1"/>
                </a:solidFill>
                <a:latin typeface="+mn-lt"/>
                <a:ea typeface="+mn-ea"/>
                <a:cs typeface="+mn-cs"/>
              </a:rPr>
              <a:t>; Brown-</a:t>
            </a:r>
            <a:r>
              <a:rPr lang="en-US" sz="1200" b="0" i="0" u="none" strike="noStrike" kern="1200" baseline="0" dirty="0" err="1">
                <a:solidFill>
                  <a:schemeClr val="tx1"/>
                </a:solidFill>
                <a:latin typeface="+mn-lt"/>
                <a:ea typeface="+mn-ea"/>
                <a:cs typeface="+mn-cs"/>
              </a:rPr>
              <a:t>Chidsey</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Steege</a:t>
            </a:r>
            <a:r>
              <a:rPr lang="en-US" sz="1200" b="0" i="0" u="none" strike="noStrike" kern="1200" baseline="0" dirty="0">
                <a:solidFill>
                  <a:schemeClr val="tx1"/>
                </a:solidFill>
                <a:latin typeface="+mn-lt"/>
                <a:ea typeface="+mn-ea"/>
                <a:cs typeface="+mn-cs"/>
              </a:rPr>
              <a:t>, 2005), and many valid and</a:t>
            </a:r>
          </a:p>
          <a:p>
            <a:r>
              <a:rPr lang="en-US" sz="1200" b="0" i="0" u="none" strike="noStrike" kern="1200" baseline="0" dirty="0">
                <a:solidFill>
                  <a:schemeClr val="tx1"/>
                </a:solidFill>
                <a:latin typeface="+mn-lt"/>
                <a:ea typeface="+mn-ea"/>
                <a:cs typeface="+mn-cs"/>
              </a:rPr>
              <a:t>technically adequate tools exist for schools to choose from. universal</a:t>
            </a:r>
          </a:p>
          <a:p>
            <a:r>
              <a:rPr lang="en-US" sz="1200" b="0" i="0" u="none" strike="noStrike" kern="1200" baseline="0" dirty="0">
                <a:solidFill>
                  <a:schemeClr val="tx1"/>
                </a:solidFill>
                <a:latin typeface="+mn-lt"/>
                <a:ea typeface="+mn-ea"/>
                <a:cs typeface="+mn-cs"/>
              </a:rPr>
              <a:t>screenings have been found to improve detection of children</a:t>
            </a:r>
          </a:p>
          <a:p>
            <a:r>
              <a:rPr lang="en-US" sz="1200" b="0" i="0" u="none" strike="noStrike" kern="1200" baseline="0" dirty="0">
                <a:solidFill>
                  <a:schemeClr val="tx1"/>
                </a:solidFill>
                <a:latin typeface="+mn-lt"/>
                <a:ea typeface="+mn-ea"/>
                <a:cs typeface="+mn-cs"/>
              </a:rPr>
              <a:t>likely to benefit from early mental health intervention, with</a:t>
            </a:r>
          </a:p>
          <a:p>
            <a:r>
              <a:rPr lang="en-US" sz="1200" b="0" i="0" u="none" strike="noStrike" kern="1200" baseline="0" dirty="0">
                <a:solidFill>
                  <a:schemeClr val="tx1"/>
                </a:solidFill>
                <a:latin typeface="+mn-lt"/>
                <a:ea typeface="+mn-ea"/>
                <a:cs typeface="+mn-cs"/>
              </a:rPr>
              <a:t>only those students in need being referred for more specialized</a:t>
            </a:r>
          </a:p>
          <a:p>
            <a:r>
              <a:rPr lang="en-US" sz="1200" b="0" i="0" u="none" strike="noStrike" kern="1200" baseline="0" dirty="0">
                <a:solidFill>
                  <a:schemeClr val="tx1"/>
                </a:solidFill>
                <a:latin typeface="+mn-lt"/>
                <a:ea typeface="+mn-ea"/>
                <a:cs typeface="+mn-cs"/>
              </a:rPr>
              <a:t>treatment by mental health specialists (Essex et al.,</a:t>
            </a:r>
          </a:p>
          <a:p>
            <a:r>
              <a:rPr lang="en-US" sz="1200" b="0" i="0" u="none" strike="noStrike" kern="1200" baseline="0" dirty="0">
                <a:solidFill>
                  <a:schemeClr val="tx1"/>
                </a:solidFill>
                <a:latin typeface="+mn-lt"/>
                <a:ea typeface="+mn-ea"/>
                <a:cs typeface="+mn-cs"/>
              </a:rPr>
              <a:t>2009)..</a:t>
            </a:r>
          </a:p>
        </p:txBody>
      </p:sp>
      <p:sp>
        <p:nvSpPr>
          <p:cNvPr id="4" name="Slide Number Placeholder 3"/>
          <p:cNvSpPr>
            <a:spLocks noGrp="1"/>
          </p:cNvSpPr>
          <p:nvPr>
            <p:ph type="sldNum" sz="quarter" idx="10"/>
          </p:nvPr>
        </p:nvSpPr>
        <p:spPr/>
        <p:txBody>
          <a:bodyPr/>
          <a:lstStyle/>
          <a:p>
            <a:fld id="{A08123C4-9038-4DE9-BC46-C3DC6134A43E}" type="slidenum">
              <a:rPr lang="en-US" smtClean="0"/>
              <a:t>16</a:t>
            </a:fld>
            <a:endParaRPr lang="en-US"/>
          </a:p>
        </p:txBody>
      </p:sp>
    </p:spTree>
    <p:extLst>
      <p:ext uri="{BB962C8B-B14F-4D97-AF65-F5344CB8AC3E}">
        <p14:creationId xmlns:p14="http://schemas.microsoft.com/office/powerpoint/2010/main" val="268964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a:t>
            </a:r>
          </a:p>
          <a:p>
            <a:r>
              <a:rPr lang="en-US" sz="1200" b="0" i="0" u="none" strike="noStrike" kern="1200" baseline="0" dirty="0">
                <a:solidFill>
                  <a:schemeClr val="tx1"/>
                </a:solidFill>
                <a:latin typeface="+mn-lt"/>
                <a:ea typeface="+mn-ea"/>
                <a:cs typeface="+mn-cs"/>
              </a:rPr>
              <a:t>School district policies should</a:t>
            </a:r>
          </a:p>
          <a:p>
            <a:r>
              <a:rPr lang="en-US" sz="1200" b="0" i="0" u="none" strike="noStrike" kern="1200" baseline="0" dirty="0">
                <a:solidFill>
                  <a:schemeClr val="tx1"/>
                </a:solidFill>
                <a:latin typeface="+mn-lt"/>
                <a:ea typeface="+mn-ea"/>
                <a:cs typeface="+mn-cs"/>
              </a:rPr>
              <a:t>specify who is qualified to conduct the screening and that</a:t>
            </a:r>
          </a:p>
          <a:p>
            <a:r>
              <a:rPr lang="en-US" sz="1200" b="0" i="0" u="none" strike="noStrike" kern="1200" baseline="0" dirty="0">
                <a:solidFill>
                  <a:schemeClr val="tx1"/>
                </a:solidFill>
                <a:latin typeface="+mn-lt"/>
                <a:ea typeface="+mn-ea"/>
                <a:cs typeface="+mn-cs"/>
              </a:rPr>
              <a:t>school staff members know where to refer students should</a:t>
            </a:r>
          </a:p>
          <a:p>
            <a:r>
              <a:rPr lang="en-US" sz="1200" b="0" i="0" u="none" strike="noStrike" kern="1200" baseline="0" dirty="0">
                <a:solidFill>
                  <a:schemeClr val="tx1"/>
                </a:solidFill>
                <a:latin typeface="+mn-lt"/>
                <a:ea typeface="+mn-ea"/>
                <a:cs typeface="+mn-cs"/>
              </a:rPr>
              <a:t>they be concerned. Suicide screens can utilize more formal,</a:t>
            </a:r>
          </a:p>
          <a:p>
            <a:r>
              <a:rPr lang="en-US" sz="1200" b="0" i="0" u="none" strike="noStrike" kern="1200" baseline="0" dirty="0">
                <a:solidFill>
                  <a:schemeClr val="tx1"/>
                </a:solidFill>
                <a:latin typeface="+mn-lt"/>
                <a:ea typeface="+mn-ea"/>
                <a:cs typeface="+mn-cs"/>
              </a:rPr>
              <a:t>validated measures such as the Columbia Suicide Severity</a:t>
            </a:r>
          </a:p>
          <a:p>
            <a:r>
              <a:rPr lang="en-US" sz="1200" b="0" i="0" u="none" strike="noStrike" kern="1200" baseline="0" dirty="0">
                <a:solidFill>
                  <a:schemeClr val="tx1"/>
                </a:solidFill>
                <a:latin typeface="+mn-lt"/>
                <a:ea typeface="+mn-ea"/>
                <a:cs typeface="+mn-cs"/>
              </a:rPr>
              <a:t>Rating Scale (Posner et al., 2011) or involve a series</a:t>
            </a:r>
          </a:p>
          <a:p>
            <a:r>
              <a:rPr lang="en-US" sz="1200" b="0" i="0" u="none" strike="noStrike" kern="1200" baseline="0" dirty="0">
                <a:solidFill>
                  <a:schemeClr val="tx1"/>
                </a:solidFill>
                <a:latin typeface="+mn-lt"/>
                <a:ea typeface="+mn-ea"/>
                <a:cs typeface="+mn-cs"/>
              </a:rPr>
              <a:t>of simple questions, such as “are you having, or have you</a:t>
            </a:r>
          </a:p>
          <a:p>
            <a:r>
              <a:rPr lang="en-US" sz="1200" b="0" i="0" u="none" strike="noStrike" kern="1200" baseline="0" dirty="0">
                <a:solidFill>
                  <a:schemeClr val="tx1"/>
                </a:solidFill>
                <a:latin typeface="+mn-lt"/>
                <a:ea typeface="+mn-ea"/>
                <a:cs typeface="+mn-cs"/>
              </a:rPr>
              <a:t>had, thoughts of suicide?” Students who screen positive for</a:t>
            </a:r>
          </a:p>
          <a:p>
            <a:r>
              <a:rPr lang="en-US" sz="1200" b="0" i="0" u="none" strike="noStrike" kern="1200" baseline="0" dirty="0">
                <a:solidFill>
                  <a:schemeClr val="tx1"/>
                </a:solidFill>
                <a:latin typeface="+mn-lt"/>
                <a:ea typeface="+mn-ea"/>
                <a:cs typeface="+mn-cs"/>
              </a:rPr>
              <a:t>suicide risk should be referred for a comprehensive risk</a:t>
            </a:r>
          </a:p>
          <a:p>
            <a:r>
              <a:rPr lang="en-US" sz="1200" b="0" i="0" u="none" strike="noStrike" kern="1200" baseline="0" dirty="0">
                <a:solidFill>
                  <a:schemeClr val="tx1"/>
                </a:solidFill>
                <a:latin typeface="+mn-lt"/>
                <a:ea typeface="+mn-ea"/>
                <a:cs typeface="+mn-cs"/>
              </a:rPr>
              <a:t>assessment</a:t>
            </a:r>
          </a:p>
          <a:p>
            <a:r>
              <a:rPr lang="en-US" sz="1200" b="0" i="0" u="none" strike="noStrike" kern="1200" baseline="0" dirty="0">
                <a:solidFill>
                  <a:schemeClr val="tx1"/>
                </a:solidFill>
                <a:latin typeface="+mn-lt"/>
                <a:ea typeface="+mn-ea"/>
                <a:cs typeface="+mn-cs"/>
              </a:rPr>
              <a:t>STAFF </a:t>
            </a:r>
          </a:p>
          <a:p>
            <a:r>
              <a:rPr lang="en-US" sz="1200" b="0" i="0" u="none" strike="noStrike" kern="1200" baseline="0" dirty="0">
                <a:solidFill>
                  <a:schemeClr val="tx1"/>
                </a:solidFill>
                <a:latin typeface="+mn-lt"/>
                <a:ea typeface="+mn-ea"/>
                <a:cs typeface="+mn-cs"/>
              </a:rPr>
              <a:t>Tier 2, staff education and training should focus on school</a:t>
            </a:r>
          </a:p>
          <a:p>
            <a:r>
              <a:rPr lang="en-US" sz="1200" b="0" i="0" u="none" strike="noStrike" kern="1200" baseline="0" dirty="0">
                <a:solidFill>
                  <a:schemeClr val="tx1"/>
                </a:solidFill>
                <a:latin typeface="+mn-lt"/>
                <a:ea typeface="+mn-ea"/>
                <a:cs typeface="+mn-cs"/>
              </a:rPr>
              <a:t>personnel that are responsible for crisis preparedness and</a:t>
            </a:r>
          </a:p>
          <a:p>
            <a:r>
              <a:rPr lang="en-US" sz="1200" b="0" i="0" u="none" strike="noStrike" kern="1200" baseline="0" dirty="0">
                <a:solidFill>
                  <a:schemeClr val="tx1"/>
                </a:solidFill>
                <a:latin typeface="+mn-lt"/>
                <a:ea typeface="+mn-ea"/>
                <a:cs typeface="+mn-cs"/>
              </a:rPr>
              <a:t>response, including school mental health professionals (i.e.,</a:t>
            </a:r>
          </a:p>
          <a:p>
            <a:r>
              <a:rPr lang="en-US" sz="1200" b="0" i="0" u="none" strike="noStrike" kern="1200" baseline="0" dirty="0">
                <a:solidFill>
                  <a:schemeClr val="tx1"/>
                </a:solidFill>
                <a:latin typeface="+mn-lt"/>
                <a:ea typeface="+mn-ea"/>
                <a:cs typeface="+mn-cs"/>
              </a:rPr>
              <a:t>school counselors, school psychologists, school social workers)</a:t>
            </a:r>
          </a:p>
          <a:p>
            <a:r>
              <a:rPr lang="en-US" sz="1200" b="0" i="0" u="none" strike="noStrike" kern="1200" baseline="0" dirty="0">
                <a:solidFill>
                  <a:schemeClr val="tx1"/>
                </a:solidFill>
                <a:latin typeface="+mn-lt"/>
                <a:ea typeface="+mn-ea"/>
                <a:cs typeface="+mn-cs"/>
              </a:rPr>
              <a:t>and administrators. At this tier, the focus is on the identification</a:t>
            </a:r>
          </a:p>
          <a:p>
            <a:r>
              <a:rPr lang="en-US" sz="1200" b="0" i="0" u="none" strike="noStrike" kern="1200" baseline="0" dirty="0">
                <a:solidFill>
                  <a:schemeClr val="tx1"/>
                </a:solidFill>
                <a:latin typeface="+mn-lt"/>
                <a:ea typeface="+mn-ea"/>
                <a:cs typeface="+mn-cs"/>
              </a:rPr>
              <a:t>of students that may be at risk of suicide, as well as</a:t>
            </a:r>
          </a:p>
          <a:p>
            <a:r>
              <a:rPr lang="en-US" sz="1200" b="0" i="0" u="none" strike="noStrike" kern="1200" baseline="0" dirty="0">
                <a:solidFill>
                  <a:schemeClr val="tx1"/>
                </a:solidFill>
                <a:latin typeface="+mn-lt"/>
                <a:ea typeface="+mn-ea"/>
                <a:cs typeface="+mn-cs"/>
              </a:rPr>
              <a:t>the provision of appropriate supports and services for these</a:t>
            </a:r>
          </a:p>
          <a:p>
            <a:r>
              <a:rPr lang="en-US" sz="1200" b="0" i="0" u="none" strike="noStrike" kern="1200" baseline="0" dirty="0">
                <a:solidFill>
                  <a:schemeClr val="tx1"/>
                </a:solidFill>
                <a:latin typeface="+mn-lt"/>
                <a:ea typeface="+mn-ea"/>
                <a:cs typeface="+mn-cs"/>
              </a:rPr>
              <a:t>students. Therefore, staff training at Tier 2 may also incorporate</a:t>
            </a:r>
          </a:p>
          <a:p>
            <a:r>
              <a:rPr lang="en-US" sz="1200" b="0" i="0" u="none" strike="noStrike" kern="1200" baseline="0" dirty="0">
                <a:solidFill>
                  <a:schemeClr val="tx1"/>
                </a:solidFill>
                <a:latin typeface="+mn-lt"/>
                <a:ea typeface="+mn-ea"/>
                <a:cs typeface="+mn-cs"/>
              </a:rPr>
              <a:t>any training required for select staff members to provide</a:t>
            </a:r>
          </a:p>
          <a:p>
            <a:r>
              <a:rPr lang="en-US" sz="1200" b="0" i="0" u="none" strike="noStrike" kern="1200" baseline="0" dirty="0">
                <a:solidFill>
                  <a:schemeClr val="tx1"/>
                </a:solidFill>
                <a:latin typeface="+mn-lt"/>
                <a:ea typeface="+mn-ea"/>
                <a:cs typeface="+mn-cs"/>
              </a:rPr>
              <a:t>small group instruction or run small group intervention</a:t>
            </a:r>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17</a:t>
            </a:fld>
            <a:endParaRPr lang="en-US"/>
          </a:p>
        </p:txBody>
      </p:sp>
    </p:spTree>
    <p:extLst>
      <p:ext uri="{BB962C8B-B14F-4D97-AF65-F5344CB8AC3E}">
        <p14:creationId xmlns:p14="http://schemas.microsoft.com/office/powerpoint/2010/main" val="341613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individualized interventions such as safety planning, procedures,</a:t>
            </a:r>
          </a:p>
          <a:p>
            <a:r>
              <a:rPr lang="en-US" sz="1200" b="0" i="0" u="none" strike="noStrike" kern="1200" baseline="0" dirty="0">
                <a:solidFill>
                  <a:schemeClr val="tx1"/>
                </a:solidFill>
                <a:latin typeface="+mn-lt"/>
                <a:ea typeface="+mn-ea"/>
                <a:cs typeface="+mn-cs"/>
              </a:rPr>
              <a:t>and strategies for the ongoing monitoring of students</a:t>
            </a:r>
          </a:p>
          <a:p>
            <a:r>
              <a:rPr lang="en-US" sz="1200" b="0" i="0" u="none" strike="noStrike" kern="1200" baseline="0" dirty="0">
                <a:solidFill>
                  <a:schemeClr val="tx1"/>
                </a:solidFill>
                <a:latin typeface="+mn-lt"/>
                <a:ea typeface="+mn-ea"/>
                <a:cs typeface="+mn-cs"/>
              </a:rPr>
              <a:t>upon reentry after hospitalization, and </a:t>
            </a:r>
            <a:r>
              <a:rPr lang="en-US" sz="1200" b="0" i="0" u="none" strike="noStrike" kern="1200" baseline="0" dirty="0" err="1">
                <a:solidFill>
                  <a:schemeClr val="tx1"/>
                </a:solidFill>
                <a:latin typeface="+mn-lt"/>
                <a:ea typeface="+mn-ea"/>
                <a:cs typeface="+mn-cs"/>
              </a:rPr>
              <a:t>postvention</a:t>
            </a:r>
            <a:r>
              <a:rPr lang="en-US" sz="1200" b="0" i="0" u="none" strike="noStrike" kern="1200" baseline="0" dirty="0">
                <a:solidFill>
                  <a:schemeClr val="tx1"/>
                </a:solidFill>
                <a:latin typeface="+mn-lt"/>
                <a:ea typeface="+mn-ea"/>
                <a:cs typeface="+mn-cs"/>
              </a:rPr>
              <a:t>, or the</a:t>
            </a:r>
          </a:p>
          <a:p>
            <a:r>
              <a:rPr lang="en-US" sz="1200" b="0" i="0" u="none" strike="noStrike" kern="1200" baseline="0" dirty="0">
                <a:solidFill>
                  <a:schemeClr val="tx1"/>
                </a:solidFill>
                <a:latin typeface="+mn-lt"/>
                <a:ea typeface="+mn-ea"/>
                <a:cs typeface="+mn-cs"/>
              </a:rPr>
              <a:t>response to a suicide death.</a:t>
            </a:r>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18</a:t>
            </a:fld>
            <a:endParaRPr lang="en-US"/>
          </a:p>
        </p:txBody>
      </p:sp>
    </p:spTree>
    <p:extLst>
      <p:ext uri="{BB962C8B-B14F-4D97-AF65-F5344CB8AC3E}">
        <p14:creationId xmlns:p14="http://schemas.microsoft.com/office/powerpoint/2010/main" val="141928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CE7EA-D4AB-4798-9599-B9CDD8729530}" type="slidenum">
              <a:rPr lang="en-US" altLang="en-US" smtClean="0"/>
              <a:pPr/>
              <a:t>19</a:t>
            </a:fld>
            <a:endParaRPr lang="en-US" altLang="en-US"/>
          </a:p>
        </p:txBody>
      </p:sp>
    </p:spTree>
    <p:extLst>
      <p:ext uri="{BB962C8B-B14F-4D97-AF65-F5344CB8AC3E}">
        <p14:creationId xmlns:p14="http://schemas.microsoft.com/office/powerpoint/2010/main" val="3276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123C4-9038-4DE9-BC46-C3DC6134A43E}" type="slidenum">
              <a:rPr lang="en-US" smtClean="0"/>
              <a:t>2</a:t>
            </a:fld>
            <a:endParaRPr lang="en-US"/>
          </a:p>
        </p:txBody>
      </p:sp>
    </p:spTree>
    <p:extLst>
      <p:ext uri="{BB962C8B-B14F-4D97-AF65-F5344CB8AC3E}">
        <p14:creationId xmlns:p14="http://schemas.microsoft.com/office/powerpoint/2010/main" val="92933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123C4-9038-4DE9-BC46-C3DC6134A43E}" type="slidenum">
              <a:rPr lang="en-US" smtClean="0"/>
              <a:t>20</a:t>
            </a:fld>
            <a:endParaRPr lang="en-US"/>
          </a:p>
        </p:txBody>
      </p:sp>
    </p:spTree>
    <p:extLst>
      <p:ext uri="{BB962C8B-B14F-4D97-AF65-F5344CB8AC3E}">
        <p14:creationId xmlns:p14="http://schemas.microsoft.com/office/powerpoint/2010/main" val="87405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CE7EA-D4AB-4798-9599-B9CDD8729530}" type="slidenum">
              <a:rPr lang="en-US" altLang="en-US" smtClean="0"/>
              <a:pPr/>
              <a:t>21</a:t>
            </a:fld>
            <a:endParaRPr lang="en-US" altLang="en-US"/>
          </a:p>
        </p:txBody>
      </p:sp>
    </p:spTree>
    <p:extLst>
      <p:ext uri="{BB962C8B-B14F-4D97-AF65-F5344CB8AC3E}">
        <p14:creationId xmlns:p14="http://schemas.microsoft.com/office/powerpoint/2010/main" val="84570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CE7EA-D4AB-4798-9599-B9CDD8729530}" type="slidenum">
              <a:rPr lang="en-US" altLang="en-US" smtClean="0"/>
              <a:pPr/>
              <a:t>22</a:t>
            </a:fld>
            <a:endParaRPr lang="en-US" altLang="en-US"/>
          </a:p>
        </p:txBody>
      </p:sp>
    </p:spTree>
    <p:extLst>
      <p:ext uri="{BB962C8B-B14F-4D97-AF65-F5344CB8AC3E}">
        <p14:creationId xmlns:p14="http://schemas.microsoft.com/office/powerpoint/2010/main" val="55143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CE7EA-D4AB-4798-9599-B9CDD8729530}" type="slidenum">
              <a:rPr lang="en-US" altLang="en-US" smtClean="0"/>
              <a:pPr/>
              <a:t>23</a:t>
            </a:fld>
            <a:endParaRPr lang="en-US" altLang="en-US"/>
          </a:p>
        </p:txBody>
      </p:sp>
    </p:spTree>
    <p:extLst>
      <p:ext uri="{BB962C8B-B14F-4D97-AF65-F5344CB8AC3E}">
        <p14:creationId xmlns:p14="http://schemas.microsoft.com/office/powerpoint/2010/main" val="133730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24</a:t>
            </a:fld>
            <a:endParaRPr lang="en-US"/>
          </a:p>
        </p:txBody>
      </p:sp>
    </p:spTree>
    <p:extLst>
      <p:ext uri="{BB962C8B-B14F-4D97-AF65-F5344CB8AC3E}">
        <p14:creationId xmlns:p14="http://schemas.microsoft.com/office/powerpoint/2010/main" val="116185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25</a:t>
            </a:fld>
            <a:endParaRPr lang="en-US"/>
          </a:p>
        </p:txBody>
      </p:sp>
    </p:spTree>
    <p:extLst>
      <p:ext uri="{BB962C8B-B14F-4D97-AF65-F5344CB8AC3E}">
        <p14:creationId xmlns:p14="http://schemas.microsoft.com/office/powerpoint/2010/main" val="401570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26</a:t>
            </a:fld>
            <a:endParaRPr lang="en-US"/>
          </a:p>
        </p:txBody>
      </p:sp>
    </p:spTree>
    <p:extLst>
      <p:ext uri="{BB962C8B-B14F-4D97-AF65-F5344CB8AC3E}">
        <p14:creationId xmlns:p14="http://schemas.microsoft.com/office/powerpoint/2010/main" val="893751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r>
              <a:rPr lang="en-US" dirty="0"/>
              <a:t>Monitoring</a:t>
            </a:r>
            <a:r>
              <a:rPr lang="en-US" baseline="0" dirty="0"/>
              <a:t> one’s own response to patient's self-injury as to not reinforce nor ignore this behavior is likely to facilitate better quality information to base risk management decisions. </a:t>
            </a:r>
            <a:endParaRPr lang="en-US" dirty="0"/>
          </a:p>
        </p:txBody>
      </p:sp>
      <p:sp>
        <p:nvSpPr>
          <p:cNvPr id="4" name="Slide Number Placeholder 3"/>
          <p:cNvSpPr>
            <a:spLocks noGrp="1"/>
          </p:cNvSpPr>
          <p:nvPr>
            <p:ph type="sldNum" sz="quarter" idx="10"/>
          </p:nvPr>
        </p:nvSpPr>
        <p:spPr/>
        <p:txBody>
          <a:bodyPr/>
          <a:lstStyle/>
          <a:p>
            <a:fld id="{47F014CE-0FC0-4A84-852A-012579B92583}" type="slidenum">
              <a:rPr lang="en-US" smtClean="0">
                <a:solidFill>
                  <a:prstClr val="white"/>
                </a:solidFill>
              </a:rPr>
              <a:pPr/>
              <a:t>27</a:t>
            </a:fld>
            <a:endParaRPr lang="en-US">
              <a:solidFill>
                <a:prstClr val="whit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Front line providers increasing presented with youth who self-injure</a:t>
            </a:r>
          </a:p>
          <a:p>
            <a:endParaRPr lang="en-US" dirty="0"/>
          </a:p>
        </p:txBody>
      </p:sp>
      <p:sp>
        <p:nvSpPr>
          <p:cNvPr id="4" name="Slide Number Placeholder 3"/>
          <p:cNvSpPr>
            <a:spLocks noGrp="1"/>
          </p:cNvSpPr>
          <p:nvPr>
            <p:ph type="sldNum" sz="quarter" idx="10"/>
          </p:nvPr>
        </p:nvSpPr>
        <p:spPr/>
        <p:txBody>
          <a:bodyPr/>
          <a:lstStyle/>
          <a:p>
            <a:fld id="{47F014CE-0FC0-4A84-852A-012579B92583}" type="slidenum">
              <a:rPr lang="en-US" smtClean="0">
                <a:solidFill>
                  <a:prstClr val="white"/>
                </a:solidFill>
              </a:rPr>
              <a:pPr/>
              <a:t>28</a:t>
            </a:fld>
            <a:endParaRPr lang="en-US">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29</a:t>
            </a:fld>
            <a:endParaRPr lang="en-US"/>
          </a:p>
        </p:txBody>
      </p:sp>
    </p:spTree>
    <p:extLst>
      <p:ext uri="{BB962C8B-B14F-4D97-AF65-F5344CB8AC3E}">
        <p14:creationId xmlns:p14="http://schemas.microsoft.com/office/powerpoint/2010/main" val="256148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3</a:t>
            </a:fld>
            <a:endParaRPr lang="en-US"/>
          </a:p>
        </p:txBody>
      </p:sp>
    </p:spTree>
    <p:extLst>
      <p:ext uri="{BB962C8B-B14F-4D97-AF65-F5344CB8AC3E}">
        <p14:creationId xmlns:p14="http://schemas.microsoft.com/office/powerpoint/2010/main" val="354240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School mental health professionals have training and background</a:t>
            </a:r>
          </a:p>
          <a:p>
            <a:r>
              <a:rPr lang="en-US" sz="1200" b="0" i="0" u="none" strike="noStrike" kern="1200" baseline="0" dirty="0">
                <a:solidFill>
                  <a:schemeClr val="tx1"/>
                </a:solidFill>
                <a:latin typeface="+mn-lt"/>
                <a:ea typeface="+mn-ea"/>
                <a:cs typeface="+mn-cs"/>
              </a:rPr>
              <a:t>both in mental health and social, emotional, and</a:t>
            </a:r>
          </a:p>
          <a:p>
            <a:r>
              <a:rPr lang="en-US" sz="1200" b="0" i="0" u="none" strike="noStrike" kern="1200" baseline="0" dirty="0">
                <a:solidFill>
                  <a:schemeClr val="tx1"/>
                </a:solidFill>
                <a:latin typeface="+mn-lt"/>
                <a:ea typeface="+mn-ea"/>
                <a:cs typeface="+mn-cs"/>
              </a:rPr>
              <a:t>behavioral strategies, as well as in multi-tiered systems of</a:t>
            </a:r>
          </a:p>
          <a:p>
            <a:r>
              <a:rPr lang="en-US" sz="1200" b="0" i="0" u="none" strike="noStrike" kern="1200" baseline="0" dirty="0">
                <a:solidFill>
                  <a:schemeClr val="tx1"/>
                </a:solidFill>
                <a:latin typeface="+mn-lt"/>
                <a:ea typeface="+mn-ea"/>
                <a:cs typeface="+mn-cs"/>
              </a:rPr>
              <a:t>support and are therefore best equipped to lead school-based</a:t>
            </a:r>
          </a:p>
          <a:p>
            <a:r>
              <a:rPr lang="en-US" sz="1200" b="0" i="0" u="none" strike="noStrike" kern="1200" baseline="0" dirty="0">
                <a:solidFill>
                  <a:schemeClr val="tx1"/>
                </a:solidFill>
                <a:latin typeface="+mn-lt"/>
                <a:ea typeface="+mn-ea"/>
                <a:cs typeface="+mn-cs"/>
              </a:rPr>
              <a:t>suicide prevention efforts.</a:t>
            </a:r>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30</a:t>
            </a:fld>
            <a:endParaRPr lang="en-US"/>
          </a:p>
        </p:txBody>
      </p:sp>
    </p:spTree>
    <p:extLst>
      <p:ext uri="{BB962C8B-B14F-4D97-AF65-F5344CB8AC3E}">
        <p14:creationId xmlns:p14="http://schemas.microsoft.com/office/powerpoint/2010/main" val="16333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endParaRPr lang="en-US" dirty="0">
              <a:latin typeface="Arial" charset="0"/>
              <a:ea typeface="Geneva" pitchFamily="28" charset="-128"/>
            </a:endParaRPr>
          </a:p>
          <a:p>
            <a:r>
              <a:rPr lang="en-US" dirty="0"/>
              <a:t>An important public health priority for all Americans, unfortunately </a:t>
            </a:r>
          </a:p>
          <a:p>
            <a:endParaRPr lang="en-US" dirty="0"/>
          </a:p>
          <a:p>
            <a:r>
              <a:rPr lang="en-US" dirty="0"/>
              <a:t>Indigenous peoples have disproportionately high rates of the spectrum of suicide behaviors, ~50% higher than US general pop in adolescent and young adult populations </a:t>
            </a:r>
          </a:p>
          <a:p>
            <a:r>
              <a:rPr lang="en-US" dirty="0"/>
              <a:t>Current efforts have failed to decrease suicidal behaviors </a:t>
            </a:r>
          </a:p>
          <a:p>
            <a:endParaRPr lang="en-US" dirty="0"/>
          </a:p>
          <a:p>
            <a:r>
              <a:rPr lang="en-US" sz="1000" dirty="0"/>
              <a:t>Wexler et al.  Advancing Suicide Prevention Research With Rural American Indian and Alaska Native Populations. American Journal of Public Health: May 2015, Vol. 105, No. 5, pp. 891-899. </a:t>
            </a:r>
          </a:p>
          <a:p>
            <a:endParaRPr lang="en-US" dirty="0"/>
          </a:p>
          <a:p>
            <a:endParaRPr lang="en-US" dirty="0">
              <a:latin typeface="Arial" charset="0"/>
              <a:ea typeface="Geneva" pitchFamily="28" charset="-128"/>
            </a:endParaRPr>
          </a:p>
          <a:p>
            <a:r>
              <a:rPr lang="en-US" dirty="0">
                <a:latin typeface="Arial" charset="0"/>
                <a:ea typeface="Geneva" pitchFamily="28" charset="-128"/>
              </a:rPr>
              <a:t>North America’s</a:t>
            </a:r>
          </a:p>
          <a:p>
            <a:r>
              <a:rPr lang="en-US" dirty="0">
                <a:latin typeface="Arial" charset="0"/>
                <a:ea typeface="Geneva" pitchFamily="28" charset="-128"/>
              </a:rPr>
              <a:t>Indigenous peoples have disproportionately</a:t>
            </a:r>
          </a:p>
          <a:p>
            <a:r>
              <a:rPr lang="en-US" dirty="0">
                <a:latin typeface="Arial" charset="0"/>
                <a:ea typeface="Geneva" pitchFamily="28" charset="-128"/>
              </a:rPr>
              <a:t>high rates of suicide deaths, attempts, and</a:t>
            </a:r>
          </a:p>
          <a:p>
            <a:r>
              <a:rPr lang="en-US" dirty="0">
                <a:latin typeface="Arial" charset="0"/>
                <a:ea typeface="Geneva" pitchFamily="28" charset="-128"/>
              </a:rPr>
              <a:t>ideation, and suicide deaths are approximately</a:t>
            </a:r>
          </a:p>
          <a:p>
            <a:r>
              <a:rPr lang="en-US" dirty="0">
                <a:latin typeface="Arial" charset="0"/>
                <a:ea typeface="Geneva" pitchFamily="28" charset="-128"/>
              </a:rPr>
              <a:t>50% higher for AI/AN people than for White</a:t>
            </a:r>
          </a:p>
          <a:p>
            <a:r>
              <a:rPr lang="en-US" dirty="0">
                <a:latin typeface="Arial" charset="0"/>
                <a:ea typeface="Geneva" pitchFamily="28" charset="-128"/>
              </a:rPr>
              <a:t>people.1,3 However, AI/AN elder suicides are</a:t>
            </a:r>
          </a:p>
          <a:p>
            <a:r>
              <a:rPr lang="en-US" dirty="0">
                <a:latin typeface="Arial" charset="0"/>
                <a:ea typeface="Geneva" pitchFamily="28" charset="-128"/>
              </a:rPr>
              <a:t>quite rare. Suicide is the second leading cause</a:t>
            </a:r>
          </a:p>
          <a:p>
            <a:r>
              <a:rPr lang="en-US" dirty="0">
                <a:latin typeface="Arial" charset="0"/>
                <a:ea typeface="Geneva" pitchFamily="28" charset="-128"/>
              </a:rPr>
              <a:t>of death among AI/AN adolescents and young</a:t>
            </a:r>
          </a:p>
          <a:p>
            <a:r>
              <a:rPr lang="en-US" dirty="0">
                <a:latin typeface="Arial" charset="0"/>
                <a:ea typeface="Geneva" pitchFamily="28" charset="-128"/>
              </a:rPr>
              <a:t>adults, and their rate of suicide is 2.5 times as</a:t>
            </a:r>
          </a:p>
          <a:p>
            <a:r>
              <a:rPr lang="en-US" dirty="0">
                <a:latin typeface="Arial" charset="0"/>
                <a:ea typeface="Geneva" pitchFamily="28" charset="-128"/>
              </a:rPr>
              <a:t>high as the national average across all </a:t>
            </a:r>
            <a:r>
              <a:rPr lang="en-US" dirty="0" err="1">
                <a:latin typeface="Arial" charset="0"/>
                <a:ea typeface="Geneva" pitchFamily="28" charset="-128"/>
              </a:rPr>
              <a:t>ethnocultural</a:t>
            </a:r>
            <a:endParaRPr lang="en-US" dirty="0">
              <a:latin typeface="Arial" charset="0"/>
              <a:ea typeface="Geneva" pitchFamily="28" charset="-128"/>
            </a:endParaRPr>
          </a:p>
          <a:p>
            <a:r>
              <a:rPr lang="en-US" dirty="0">
                <a:latin typeface="Arial" charset="0"/>
                <a:ea typeface="Geneva" pitchFamily="28" charset="-128"/>
              </a:rPr>
              <a:t>groups.2 AI/AN young men are particularly</a:t>
            </a:r>
          </a:p>
          <a:p>
            <a:r>
              <a:rPr lang="en-US" dirty="0">
                <a:latin typeface="Arial" charset="0"/>
                <a:ea typeface="Geneva" pitchFamily="28" charset="-128"/>
              </a:rPr>
              <a:t>vulnerable4; the Centers for Disease</a:t>
            </a:r>
          </a:p>
          <a:p>
            <a:r>
              <a:rPr lang="en-US" dirty="0">
                <a:latin typeface="Arial" charset="0"/>
                <a:ea typeface="Geneva" pitchFamily="28" charset="-128"/>
              </a:rPr>
              <a:t>Control and Prevention has reported that</a:t>
            </a:r>
          </a:p>
          <a:p>
            <a:r>
              <a:rPr lang="en-US" dirty="0">
                <a:latin typeface="Arial" charset="0"/>
                <a:ea typeface="Geneva" pitchFamily="28" charset="-128"/>
              </a:rPr>
              <a:t>AI/AN youths aged 10 to 24 years have the</a:t>
            </a:r>
          </a:p>
          <a:p>
            <a:r>
              <a:rPr lang="en-US" dirty="0">
                <a:latin typeface="Arial" charset="0"/>
                <a:ea typeface="Geneva" pitchFamily="28" charset="-128"/>
              </a:rPr>
              <a:t>highest suicide rates of all </a:t>
            </a:r>
            <a:r>
              <a:rPr lang="en-US" dirty="0" err="1">
                <a:latin typeface="Arial" charset="0"/>
                <a:ea typeface="Geneva" pitchFamily="28" charset="-128"/>
              </a:rPr>
              <a:t>ethnocultural</a:t>
            </a:r>
            <a:r>
              <a:rPr lang="en-US" dirty="0">
                <a:latin typeface="Arial" charset="0"/>
                <a:ea typeface="Geneva" pitchFamily="28" charset="-128"/>
              </a:rPr>
              <a:t> groups</a:t>
            </a:r>
            <a:endParaRPr lang="en-US" dirty="0"/>
          </a:p>
        </p:txBody>
      </p:sp>
      <p:sp>
        <p:nvSpPr>
          <p:cNvPr id="4" name="Slide Number Placeholder 3"/>
          <p:cNvSpPr>
            <a:spLocks noGrp="1"/>
          </p:cNvSpPr>
          <p:nvPr>
            <p:ph type="sldNum" sz="quarter" idx="10"/>
          </p:nvPr>
        </p:nvSpPr>
        <p:spPr/>
        <p:txBody>
          <a:bodyPr/>
          <a:lstStyle/>
          <a:p>
            <a:fld id="{47F014CE-0FC0-4A84-852A-012579B92583}" type="slidenum">
              <a:rPr lang="en-US" smtClean="0"/>
              <a:pPr/>
              <a:t>4</a:t>
            </a:fld>
            <a:endParaRPr lang="en-US"/>
          </a:p>
        </p:txBody>
      </p:sp>
    </p:spTree>
    <p:extLst>
      <p:ext uri="{BB962C8B-B14F-4D97-AF65-F5344CB8AC3E}">
        <p14:creationId xmlns:p14="http://schemas.microsoft.com/office/powerpoint/2010/main" val="361885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Geneva" pitchFamily="28" charset="-128"/>
                <a:cs typeface="+mn-cs"/>
              </a:rPr>
              <a:t>Many studies have blurred the distinction between self-harm, attempted suicide, and completed suicide. Although the focus of this research is on NSSI, it is important to understand the commonalities and differences between NSSI, suicidal ideation, and suicide attempts. Suicidal behaviors have been declared a significant health problem, with suicide being one of the leading causes of death in the world (World Health Organization, 2002). This is particularly relevant for adolescents in the United States where suicide is the third leading cause of death among youth between the ages of 10 and 24, and each year approximately 1,600 teenagers die by suicide (Gould, Shaffer, &amp; Greenberg, 2003; US Public Health Service, 1999). Suicidal behaviors include completed suicide, suicide attempts, non-suicidal self-injury, and suicidal ideation. The behaviors are differentiated by the behavioral aspects and intent. Although NSSI is explicitly not suicidal in intent, it is included in this grouping of behaviors because the nature of intent is extremely difficult to assess. Moreover, self-injury often occurs with ambivalence or with swiftly changing intent. Second, a behavior that begins as suicidal in intent can evolve into non-suicidal and vice versa. Third, NSSI can become suicidal regardless of one’s intent (Berman, Jobes, &amp; Silverman, 2006). Some researchers do not distinguish between acts of self-harm and suicide attempts (e.g., Linehan, 1993 who uses </a:t>
            </a:r>
            <a:r>
              <a:rPr lang="en-US" sz="1200" kern="1200" dirty="0" err="1">
                <a:solidFill>
                  <a:schemeClr val="tx1"/>
                </a:solidFill>
                <a:latin typeface="Arial" charset="0"/>
                <a:ea typeface="Geneva" pitchFamily="28" charset="-128"/>
                <a:cs typeface="+mn-cs"/>
              </a:rPr>
              <a:t>parasuicide</a:t>
            </a:r>
            <a:r>
              <a:rPr lang="en-US" sz="1200" kern="1200" dirty="0">
                <a:solidFill>
                  <a:schemeClr val="tx1"/>
                </a:solidFill>
                <a:latin typeface="Arial" charset="0"/>
                <a:ea typeface="Geneva" pitchFamily="28" charset="-128"/>
                <a:cs typeface="+mn-cs"/>
              </a:rPr>
              <a:t> to encompass both suicide attempts and self-harm) due to the complexities in assessing intent.  Recent research on different forms of self-injurious behaviors increasingly supports differentiating NSSI from those behaviors associated with suicidal intent. Specifically, </a:t>
            </a:r>
            <a:r>
              <a:rPr lang="en-US" sz="1200" kern="1200" dirty="0" err="1">
                <a:solidFill>
                  <a:schemeClr val="tx1"/>
                </a:solidFill>
                <a:latin typeface="Arial" charset="0"/>
                <a:ea typeface="Geneva" pitchFamily="28" charset="-128"/>
                <a:cs typeface="+mn-cs"/>
              </a:rPr>
              <a:t>Linehan’s</a:t>
            </a:r>
            <a:r>
              <a:rPr lang="en-US" sz="1200" kern="1200" dirty="0">
                <a:solidFill>
                  <a:schemeClr val="tx1"/>
                </a:solidFill>
                <a:latin typeface="Arial" charset="0"/>
                <a:ea typeface="Geneva" pitchFamily="28" charset="-128"/>
                <a:cs typeface="+mn-cs"/>
              </a:rPr>
              <a:t> (1986) overlapping populations model, which postulates that individuals with suicidal ideation, NSSI, and suicide attempts represent distinct behavioral phenomena with different etiologies, correlates, courses, and functions, is receiving increasingly empirical support (Brown, Comtois, &amp; Linehan, 2002; </a:t>
            </a:r>
            <a:r>
              <a:rPr lang="en-US" sz="1200" kern="1200" dirty="0" err="1">
                <a:solidFill>
                  <a:schemeClr val="tx1"/>
                </a:solidFill>
                <a:latin typeface="Arial" charset="0"/>
                <a:ea typeface="Geneva" pitchFamily="28" charset="-128"/>
                <a:cs typeface="+mn-cs"/>
              </a:rPr>
              <a:t>Favazza</a:t>
            </a:r>
            <a:r>
              <a:rPr lang="en-US" sz="1200" kern="1200" dirty="0">
                <a:solidFill>
                  <a:schemeClr val="tx1"/>
                </a:solidFill>
                <a:latin typeface="Arial" charset="0"/>
                <a:ea typeface="Geneva" pitchFamily="28" charset="-128"/>
                <a:cs typeface="+mn-cs"/>
              </a:rPr>
              <a:t>, 1989; Nock &amp; </a:t>
            </a:r>
            <a:r>
              <a:rPr lang="en-US" sz="1200" kern="1200" dirty="0" err="1">
                <a:solidFill>
                  <a:schemeClr val="tx1"/>
                </a:solidFill>
                <a:latin typeface="Arial" charset="0"/>
                <a:ea typeface="Geneva" pitchFamily="28" charset="-128"/>
                <a:cs typeface="+mn-cs"/>
              </a:rPr>
              <a:t>Kazdin</a:t>
            </a:r>
            <a:r>
              <a:rPr lang="en-US" sz="1200" kern="1200" dirty="0">
                <a:solidFill>
                  <a:schemeClr val="tx1"/>
                </a:solidFill>
                <a:latin typeface="Arial" charset="0"/>
                <a:ea typeface="Geneva" pitchFamily="28" charset="-128"/>
                <a:cs typeface="+mn-cs"/>
              </a:rPr>
              <a:t>, 2002). Moreover, the treatment implications vary based on the function of the behavior; thus, discriminating these behaviors in research and in practice is imperative. Even though these behaviors are distinct, there is overlap with estimates suggesting that 40-60% of those who commit suicide have a history of engaging in NSSI (Foster, Gillespie, McClelland, &amp; Patterson, 1999; </a:t>
            </a:r>
            <a:r>
              <a:rPr lang="en-US" sz="1200" kern="1200" dirty="0" err="1">
                <a:solidFill>
                  <a:schemeClr val="tx1"/>
                </a:solidFill>
                <a:latin typeface="Arial" charset="0"/>
                <a:ea typeface="Geneva" pitchFamily="28" charset="-128"/>
                <a:cs typeface="+mn-cs"/>
              </a:rPr>
              <a:t>Hawton</a:t>
            </a:r>
            <a:r>
              <a:rPr lang="en-US" sz="1200" kern="1200" dirty="0">
                <a:solidFill>
                  <a:schemeClr val="tx1"/>
                </a:solidFill>
                <a:latin typeface="Arial" charset="0"/>
                <a:ea typeface="Geneva" pitchFamily="28" charset="-128"/>
                <a:cs typeface="+mn-cs"/>
              </a:rPr>
              <a:t> &amp; </a:t>
            </a:r>
            <a:r>
              <a:rPr lang="en-US" sz="1200" kern="1200" dirty="0" err="1">
                <a:solidFill>
                  <a:schemeClr val="tx1"/>
                </a:solidFill>
                <a:latin typeface="Arial" charset="0"/>
                <a:ea typeface="Geneva" pitchFamily="28" charset="-128"/>
                <a:cs typeface="+mn-cs"/>
              </a:rPr>
              <a:t>Fagg</a:t>
            </a:r>
            <a:r>
              <a:rPr lang="en-US" sz="1200" kern="1200" dirty="0">
                <a:solidFill>
                  <a:schemeClr val="tx1"/>
                </a:solidFill>
                <a:latin typeface="Arial" charset="0"/>
                <a:ea typeface="Geneva" pitchFamily="28" charset="-128"/>
                <a:cs typeface="+mn-cs"/>
              </a:rPr>
              <a:t>, 1988). Due to the importance of NSSI as a potential identifier for those at risk for suicide and the psychological and physical costs of such behavior, research is needed to understand the specific etiological mechanisms through which NSSI is expressed.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charset="0"/>
              <a:ea typeface="Geneva" pitchFamily="2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Geneva" pitchFamily="28" charset="-128"/>
                <a:cs typeface="+mn-cs"/>
              </a:rPr>
              <a:t>Estimates from clinical and non-clinical samples suggest that NSSI is pervasive and perhaps increasing in prevalence (</a:t>
            </a:r>
            <a:r>
              <a:rPr lang="en-US" sz="1200" kern="1200" dirty="0" err="1">
                <a:solidFill>
                  <a:schemeClr val="tx1"/>
                </a:solidFill>
                <a:latin typeface="Arial" charset="0"/>
                <a:ea typeface="Geneva" pitchFamily="28" charset="-128"/>
                <a:cs typeface="+mn-cs"/>
              </a:rPr>
              <a:t>Hawton</a:t>
            </a:r>
            <a:r>
              <a:rPr lang="en-US" sz="1200" kern="1200" dirty="0">
                <a:solidFill>
                  <a:schemeClr val="tx1"/>
                </a:solidFill>
                <a:latin typeface="Arial" charset="0"/>
                <a:ea typeface="Geneva" pitchFamily="28" charset="-128"/>
                <a:cs typeface="+mn-cs"/>
              </a:rPr>
              <a:t> &amp; </a:t>
            </a:r>
            <a:r>
              <a:rPr lang="en-US" sz="1200" kern="1200" dirty="0" err="1">
                <a:solidFill>
                  <a:schemeClr val="tx1"/>
                </a:solidFill>
                <a:latin typeface="Arial" charset="0"/>
                <a:ea typeface="Geneva" pitchFamily="28" charset="-128"/>
                <a:cs typeface="+mn-cs"/>
              </a:rPr>
              <a:t>Fagg</a:t>
            </a:r>
            <a:r>
              <a:rPr lang="en-US" sz="1200" kern="1200" dirty="0">
                <a:solidFill>
                  <a:schemeClr val="tx1"/>
                </a:solidFill>
                <a:latin typeface="Arial" charset="0"/>
                <a:ea typeface="Geneva" pitchFamily="28" charset="-128"/>
                <a:cs typeface="+mn-cs"/>
              </a:rPr>
              <a:t>, 1992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charset="0"/>
              <a:ea typeface="Geneva" pitchFamily="2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Geneva" pitchFamily="28" charset="-128"/>
                <a:cs typeface="+mn-cs"/>
              </a:rPr>
              <a:t>NSSI is more common than previously assumed with up to 9-14% of high school students (Ross &amp; Heath, 2002; </a:t>
            </a:r>
            <a:r>
              <a:rPr lang="en-US" sz="1200" kern="1200" dirty="0" err="1">
                <a:solidFill>
                  <a:schemeClr val="tx1"/>
                </a:solidFill>
                <a:latin typeface="Arial" charset="0"/>
                <a:ea typeface="Geneva" pitchFamily="28" charset="-128"/>
                <a:cs typeface="+mn-cs"/>
              </a:rPr>
              <a:t>Skegg</a:t>
            </a:r>
            <a:r>
              <a:rPr lang="en-US" sz="1200" kern="1200" dirty="0">
                <a:solidFill>
                  <a:schemeClr val="tx1"/>
                </a:solidFill>
                <a:latin typeface="Arial" charset="0"/>
                <a:ea typeface="Geneva" pitchFamily="28" charset="-128"/>
                <a:cs typeface="+mn-cs"/>
              </a:rPr>
              <a:t>, 2005) and up to 38% of college age students reporting that they have engaged in NSSI at least once, with many being repeaters of NSSI (Gratz, 2002).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charset="0"/>
              <a:ea typeface="Geneva" pitchFamily="2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Geneva" pitchFamily="28" charset="-128"/>
                <a:cs typeface="+mn-cs"/>
              </a:rPr>
              <a:t>Alarming rates have been documented in clinical samples with approximately two-thirds of adolescent patients engaging in this behavior (</a:t>
            </a:r>
            <a:r>
              <a:rPr lang="en-US" sz="1200" kern="1200" dirty="0" err="1">
                <a:solidFill>
                  <a:schemeClr val="tx1"/>
                </a:solidFill>
                <a:latin typeface="Arial" charset="0"/>
                <a:ea typeface="Geneva" pitchFamily="28" charset="-128"/>
                <a:cs typeface="+mn-cs"/>
              </a:rPr>
              <a:t>DiClemente</a:t>
            </a:r>
            <a:r>
              <a:rPr lang="en-US" sz="1200" kern="1200" dirty="0">
                <a:solidFill>
                  <a:schemeClr val="tx1"/>
                </a:solidFill>
                <a:latin typeface="Arial" charset="0"/>
                <a:ea typeface="Geneva" pitchFamily="28" charset="-128"/>
                <a:cs typeface="+mn-cs"/>
              </a:rPr>
              <a:t>, </a:t>
            </a:r>
            <a:r>
              <a:rPr lang="en-US" sz="1200" kern="1200" dirty="0" err="1">
                <a:solidFill>
                  <a:schemeClr val="tx1"/>
                </a:solidFill>
                <a:latin typeface="Arial" charset="0"/>
                <a:ea typeface="Geneva" pitchFamily="28" charset="-128"/>
                <a:cs typeface="+mn-cs"/>
              </a:rPr>
              <a:t>Ponton</a:t>
            </a:r>
            <a:r>
              <a:rPr lang="en-US" sz="1200" kern="1200" dirty="0">
                <a:solidFill>
                  <a:schemeClr val="tx1"/>
                </a:solidFill>
                <a:latin typeface="Arial" charset="0"/>
                <a:ea typeface="Geneva" pitchFamily="28" charset="-128"/>
                <a:cs typeface="+mn-cs"/>
              </a:rPr>
              <a:t>, &amp; Hartley, 1991; Sim, Adrian, Zeman, </a:t>
            </a:r>
            <a:r>
              <a:rPr lang="en-US" sz="1200" kern="1200" dirty="0" err="1">
                <a:solidFill>
                  <a:schemeClr val="tx1"/>
                </a:solidFill>
                <a:latin typeface="Arial" charset="0"/>
                <a:ea typeface="Geneva" pitchFamily="28" charset="-128"/>
                <a:cs typeface="+mn-cs"/>
              </a:rPr>
              <a:t>Cassano</a:t>
            </a:r>
            <a:r>
              <a:rPr lang="en-US" sz="1200" kern="1200" dirty="0">
                <a:solidFill>
                  <a:schemeClr val="tx1"/>
                </a:solidFill>
                <a:latin typeface="Arial" charset="0"/>
                <a:ea typeface="Geneva" pitchFamily="28" charset="-128"/>
                <a:cs typeface="+mn-cs"/>
              </a:rPr>
              <a:t>, &amp; Friedrich, 2009).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charset="0"/>
              <a:ea typeface="Geneva" pitchFamily="28" charset="-128"/>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5</a:t>
            </a:fld>
            <a:endParaRPr lang="en-US"/>
          </a:p>
        </p:txBody>
      </p:sp>
    </p:spTree>
    <p:extLst>
      <p:ext uri="{BB962C8B-B14F-4D97-AF65-F5344CB8AC3E}">
        <p14:creationId xmlns:p14="http://schemas.microsoft.com/office/powerpoint/2010/main" val="182939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normAutofit/>
          </a:bodyPr>
          <a:lstStyle/>
          <a:p>
            <a:r>
              <a:rPr lang="en-US" dirty="0"/>
              <a:t>We</a:t>
            </a:r>
            <a:r>
              <a:rPr lang="en-US" baseline="0" dirty="0"/>
              <a:t> are not able to predict in advance which individuals adolescents will attempt suicide. It is, in legal terms, an unforeseeable event.  The current state of risk assessment is imperfect. </a:t>
            </a:r>
          </a:p>
          <a:p>
            <a:endParaRPr lang="en-US" baseline="0" dirty="0"/>
          </a:p>
          <a:p>
            <a:r>
              <a:rPr lang="en-US" dirty="0">
                <a:latin typeface="Calibri" pitchFamily="34" charset="0"/>
              </a:rPr>
              <a:t>Effectively assessing suicide risk is dependent on the availability of sensitive and specific measures of long-term risk factors,</a:t>
            </a:r>
          </a:p>
          <a:p>
            <a:r>
              <a:rPr lang="en-US" dirty="0">
                <a:latin typeface="Calibri" pitchFamily="34" charset="0"/>
              </a:rPr>
              <a:t>short-term warning signs, and an appreciation for the complexity and variability of suicide risk over time. This does not exist. clinicians are</a:t>
            </a:r>
          </a:p>
          <a:p>
            <a:r>
              <a:rPr lang="en-US" dirty="0">
                <a:latin typeface="Calibri" pitchFamily="34" charset="0"/>
              </a:rPr>
              <a:t>nonetheless responsible for assessing suicide risk</a:t>
            </a:r>
            <a:endParaRPr lang="en-US" dirty="0"/>
          </a:p>
        </p:txBody>
      </p:sp>
      <p:sp>
        <p:nvSpPr>
          <p:cNvPr id="4" name="Slide Number Placeholder 3"/>
          <p:cNvSpPr>
            <a:spLocks noGrp="1"/>
          </p:cNvSpPr>
          <p:nvPr>
            <p:ph type="sldNum" sz="quarter" idx="10"/>
          </p:nvPr>
        </p:nvSpPr>
        <p:spPr/>
        <p:txBody>
          <a:bodyPr/>
          <a:lstStyle/>
          <a:p>
            <a:pPr>
              <a:defRPr/>
            </a:pPr>
            <a:fld id="{6C7C3CEB-84E0-4FE4-8A10-7A91B0E50E6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pPr defTabSz="912571" fontAlgn="base">
              <a:spcBef>
                <a:spcPct val="30000"/>
              </a:spcBef>
              <a:spcAft>
                <a:spcPct val="0"/>
              </a:spcAft>
              <a:defRPr/>
            </a:pPr>
            <a:r>
              <a:rPr lang="en-US" dirty="0">
                <a:latin typeface="Arial" charset="0"/>
                <a:ea typeface="Geneva" pitchFamily="28" charset="-128"/>
              </a:rPr>
              <a:t>MOLLY </a:t>
            </a:r>
          </a:p>
          <a:p>
            <a:pPr defTabSz="912571" fontAlgn="base">
              <a:spcBef>
                <a:spcPct val="30000"/>
              </a:spcBef>
              <a:spcAft>
                <a:spcPct val="0"/>
              </a:spcAft>
              <a:defRPr/>
            </a:pPr>
            <a:endParaRPr lang="en-US" dirty="0">
              <a:latin typeface="Arial" charset="0"/>
              <a:ea typeface="Geneva" pitchFamily="28" charset="-128"/>
            </a:endParaRPr>
          </a:p>
          <a:p>
            <a:pPr defTabSz="912571" fontAlgn="base">
              <a:spcBef>
                <a:spcPct val="30000"/>
              </a:spcBef>
              <a:spcAft>
                <a:spcPct val="0"/>
              </a:spcAft>
              <a:defRPr/>
            </a:pPr>
            <a:r>
              <a:rPr lang="en-US" dirty="0">
                <a:latin typeface="Arial" charset="0"/>
                <a:ea typeface="Geneva" pitchFamily="28" charset="-128"/>
              </a:rPr>
              <a:t>Despite efforts to address self-injury and the devastating impact of death by suicide, rates have remained relatively unchanged, underscoring the critical need for innovative approaches to aid effective suicide prevention strategies.</a:t>
            </a:r>
            <a:r>
              <a:rPr lang="en-US" baseline="30000" dirty="0">
                <a:latin typeface="Arial" charset="0"/>
                <a:ea typeface="Geneva" pitchFamily="28" charset="-128"/>
              </a:rPr>
              <a:t>12</a:t>
            </a:r>
            <a:r>
              <a:rPr lang="en-US" dirty="0">
                <a:latin typeface="Arial" charset="0"/>
                <a:ea typeface="Geneva" pitchFamily="28" charset="-128"/>
              </a:rPr>
              <a:t> </a:t>
            </a:r>
          </a:p>
          <a:p>
            <a:r>
              <a:rPr lang="en-US" dirty="0">
                <a:latin typeface="Arial" charset="0"/>
                <a:ea typeface="Geneva" pitchFamily="28" charset="-128"/>
              </a:rPr>
              <a:t>Christensen highlights that we need to change the Direction of Suicide Prevention Research for True Population Impact</a:t>
            </a:r>
          </a:p>
          <a:p>
            <a:endParaRPr lang="en-US" dirty="0"/>
          </a:p>
        </p:txBody>
      </p:sp>
      <p:sp>
        <p:nvSpPr>
          <p:cNvPr id="4" name="Slide Number Placeholder 3"/>
          <p:cNvSpPr>
            <a:spLocks noGrp="1"/>
          </p:cNvSpPr>
          <p:nvPr>
            <p:ph type="sldNum" sz="quarter" idx="10"/>
          </p:nvPr>
        </p:nvSpPr>
        <p:spPr/>
        <p:txBody>
          <a:bodyPr/>
          <a:lstStyle/>
          <a:p>
            <a:fld id="{47F014CE-0FC0-4A84-852A-012579B92583}" type="slidenum">
              <a:rPr lang="en-US" smtClean="0"/>
              <a:pPr/>
              <a:t>7</a:t>
            </a:fld>
            <a:endParaRPr lang="en-US"/>
          </a:p>
        </p:txBody>
      </p:sp>
    </p:spTree>
    <p:extLst>
      <p:ext uri="{BB962C8B-B14F-4D97-AF65-F5344CB8AC3E}">
        <p14:creationId xmlns:p14="http://schemas.microsoft.com/office/powerpoint/2010/main" val="251893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4425" cy="3484562"/>
          </a:xfrm>
        </p:spPr>
      </p:sp>
      <p:sp>
        <p:nvSpPr>
          <p:cNvPr id="3" name="Notes Placeholder 2"/>
          <p:cNvSpPr>
            <a:spLocks noGrp="1"/>
          </p:cNvSpPr>
          <p:nvPr>
            <p:ph type="body" idx="1"/>
          </p:nvPr>
        </p:nvSpPr>
        <p:spPr/>
        <p:txBody>
          <a:bodyPr/>
          <a:lstStyle/>
          <a:p>
            <a:r>
              <a:rPr lang="en-US" dirty="0"/>
              <a:t>AARON THIS IS THE SAME AS THE LAST SLIDE BUT PRESENTS</a:t>
            </a:r>
            <a:r>
              <a:rPr lang="en-US" baseline="0" dirty="0"/>
              <a:t> BOTH ATTEMPTS AND DEATHS__ THE LAST IS JUST DEATHS</a:t>
            </a:r>
            <a:endParaRPr lang="en-US" dirty="0"/>
          </a:p>
          <a:p>
            <a:endParaRPr lang="en-US" dirty="0"/>
          </a:p>
          <a:p>
            <a:endParaRPr lang="en-US" dirty="0"/>
          </a:p>
          <a:p>
            <a:r>
              <a:rPr lang="en-US" dirty="0"/>
              <a:t>Healthcare</a:t>
            </a:r>
            <a:r>
              <a:rPr lang="en-US" baseline="0" dirty="0"/>
              <a:t> is not suicide safe. Many of the holes identified are that 1) suicidal people are not screened. 2) When screened, GPs do not always know what concrete steps to take for safety. 3) we need to be prepared to help in treating suicidality instead of sending to inpatient care and hope for the best, 4) get empirically-informed treatments to clients </a:t>
            </a:r>
            <a:endParaRPr lang="en-US" dirty="0"/>
          </a:p>
        </p:txBody>
      </p:sp>
      <p:sp>
        <p:nvSpPr>
          <p:cNvPr id="4" name="Slide Number Placeholder 3"/>
          <p:cNvSpPr>
            <a:spLocks noGrp="1"/>
          </p:cNvSpPr>
          <p:nvPr>
            <p:ph type="sldNum" sz="quarter" idx="10"/>
          </p:nvPr>
        </p:nvSpPr>
        <p:spPr/>
        <p:txBody>
          <a:bodyPr/>
          <a:lstStyle/>
          <a:p>
            <a:fld id="{3ADE70D3-C65F-4DBE-A7D1-5F6C27B6B9F0}" type="slidenum">
              <a:rPr lang="en-US" smtClean="0"/>
              <a:t>8</a:t>
            </a:fld>
            <a:endParaRPr lang="en-US"/>
          </a:p>
        </p:txBody>
      </p:sp>
    </p:spTree>
    <p:extLst>
      <p:ext uri="{BB962C8B-B14F-4D97-AF65-F5344CB8AC3E}">
        <p14:creationId xmlns:p14="http://schemas.microsoft.com/office/powerpoint/2010/main" val="46750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123C4-9038-4DE9-BC46-C3DC6134A43E}" type="slidenum">
              <a:rPr lang="en-US" smtClean="0"/>
              <a:t>9</a:t>
            </a:fld>
            <a:endParaRPr lang="en-US"/>
          </a:p>
        </p:txBody>
      </p:sp>
    </p:spTree>
    <p:extLst>
      <p:ext uri="{BB962C8B-B14F-4D97-AF65-F5344CB8AC3E}">
        <p14:creationId xmlns:p14="http://schemas.microsoft.com/office/powerpoint/2010/main" val="3425533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57881" y="185738"/>
            <a:ext cx="4337050" cy="692150"/>
          </a:xfrm>
        </p:spPr>
        <p:txBody>
          <a:bodyPr>
            <a:normAutofit/>
          </a:bodyPr>
          <a:lstStyle>
            <a:lvl1pPr>
              <a:defRPr sz="3600" b="0">
                <a:solidFill>
                  <a:schemeClr val="bg1"/>
                </a:solidFill>
                <a:latin typeface="Yu Gothic Medium" panose="020B0500000000000000" pitchFamily="34" charset="-128"/>
                <a:ea typeface="Yu Gothic Medium" panose="020B0500000000000000" pitchFamily="34" charset="-128"/>
              </a:defRPr>
            </a:lvl1pPr>
          </a:lstStyle>
          <a:p>
            <a:pPr lvl="0"/>
            <a:r>
              <a:rPr lang="en-US"/>
              <a:t>Edit Master text styles</a:t>
            </a:r>
          </a:p>
        </p:txBody>
      </p:sp>
    </p:spTree>
    <p:extLst>
      <p:ext uri="{BB962C8B-B14F-4D97-AF65-F5344CB8AC3E}">
        <p14:creationId xmlns:p14="http://schemas.microsoft.com/office/powerpoint/2010/main" val="20972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0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2533" y="457200"/>
            <a:ext cx="11277600" cy="685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58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8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3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1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24225" y="365125"/>
            <a:ext cx="83502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3324225" y="2879725"/>
            <a:ext cx="8350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4294967295"/>
          </p:nvPr>
        </p:nvSpPr>
        <p:spPr>
          <a:xfrm>
            <a:off x="3522663" y="2790825"/>
            <a:ext cx="8253412" cy="1655763"/>
          </a:xfrm>
        </p:spPr>
        <p:txBody>
          <a:bodyPr/>
          <a:lstStyle/>
          <a:p>
            <a:pPr algn="r"/>
            <a:r>
              <a:rPr lang="en-US" altLang="en-US" sz="2200" dirty="0">
                <a:solidFill>
                  <a:schemeClr val="bg1"/>
                </a:solidFill>
                <a:latin typeface="Yu Gothic Medium" panose="020B0500000000000000" pitchFamily="34" charset="-128"/>
                <a:ea typeface="Yu Gothic Medium" panose="020B0500000000000000" pitchFamily="34" charset="-128"/>
              </a:rPr>
              <a:t>Molly Adrian, Ph.D. </a:t>
            </a:r>
          </a:p>
          <a:p>
            <a:pPr algn="r"/>
            <a:r>
              <a:rPr lang="en-US" altLang="en-US" sz="2200" dirty="0">
                <a:solidFill>
                  <a:schemeClr val="bg1"/>
                </a:solidFill>
                <a:latin typeface="Yu Gothic Medium" panose="020B0500000000000000" pitchFamily="34" charset="-128"/>
                <a:ea typeface="Yu Gothic Medium" panose="020B0500000000000000" pitchFamily="34" charset="-128"/>
              </a:rPr>
              <a:t>Aaron Lyon, Ph.D.</a:t>
            </a:r>
          </a:p>
          <a:p>
            <a:pPr algn="r"/>
            <a:r>
              <a:rPr lang="en-US" altLang="en-US" sz="2200" dirty="0">
                <a:solidFill>
                  <a:schemeClr val="bg1"/>
                </a:solidFill>
                <a:latin typeface="Yu Gothic Medium" panose="020B0500000000000000" pitchFamily="34" charset="-128"/>
                <a:ea typeface="Yu Gothic Medium" panose="020B0500000000000000" pitchFamily="34" charset="-128"/>
              </a:rPr>
              <a:t>University of Washington </a:t>
            </a:r>
          </a:p>
          <a:p>
            <a:pPr algn="r"/>
            <a:endParaRPr lang="en-US" altLang="en-US" sz="1800" dirty="0">
              <a:solidFill>
                <a:schemeClr val="bg1"/>
              </a:solidFill>
              <a:latin typeface="Yu Gothic Medium" panose="020B0500000000000000" pitchFamily="34" charset="-128"/>
              <a:ea typeface="Yu Gothic Medium" panose="020B0500000000000000" pitchFamily="34" charset="-128"/>
            </a:endParaRPr>
          </a:p>
          <a:p>
            <a:pPr algn="r"/>
            <a:r>
              <a:rPr lang="en-US" altLang="en-US" sz="1800" dirty="0">
                <a:solidFill>
                  <a:schemeClr val="bg1"/>
                </a:solidFill>
                <a:latin typeface="Yu Gothic Medium" panose="020B0500000000000000" pitchFamily="34" charset="-128"/>
                <a:ea typeface="Yu Gothic Medium" panose="020B0500000000000000" pitchFamily="34" charset="-128"/>
              </a:rPr>
              <a:t>Substance Abuse and Mental Health Services Administration</a:t>
            </a:r>
          </a:p>
          <a:p>
            <a:pPr algn="r"/>
            <a:r>
              <a:rPr lang="en-US" altLang="en-US" sz="1800" dirty="0">
                <a:solidFill>
                  <a:schemeClr val="bg1"/>
                </a:solidFill>
                <a:latin typeface="Yu Gothic Medium" panose="020B0500000000000000" pitchFamily="34" charset="-128"/>
                <a:ea typeface="Yu Gothic Medium" panose="020B0500000000000000" pitchFamily="34" charset="-128"/>
              </a:rPr>
              <a:t>U.S. Department of Health and Human Services</a:t>
            </a:r>
          </a:p>
        </p:txBody>
      </p:sp>
      <p:sp>
        <p:nvSpPr>
          <p:cNvPr id="14340" name="TextBox 5"/>
          <p:cNvSpPr txBox="1">
            <a:spLocks noChangeArrowheads="1"/>
          </p:cNvSpPr>
          <p:nvPr/>
        </p:nvSpPr>
        <p:spPr bwMode="auto">
          <a:xfrm>
            <a:off x="3382963" y="509588"/>
            <a:ext cx="82534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a:solidFill>
                  <a:schemeClr val="bg1"/>
                </a:solidFill>
                <a:latin typeface="Yu Gothic UI Semibold" panose="020B0700000000000000" pitchFamily="34" charset="-128"/>
                <a:ea typeface="Yu Gothic UI Semibold" panose="020B0700000000000000" pitchFamily="34" charset="-128"/>
              </a:rPr>
              <a:t> Suicide and Self-Harm Prevention in Schools </a:t>
            </a:r>
          </a:p>
        </p:txBody>
      </p:sp>
      <p:sp>
        <p:nvSpPr>
          <p:cNvPr id="14341" name="Rectangle 6"/>
          <p:cNvSpPr>
            <a:spLocks noChangeArrowheads="1"/>
          </p:cNvSpPr>
          <p:nvPr/>
        </p:nvSpPr>
        <p:spPr bwMode="auto">
          <a:xfrm>
            <a:off x="298450" y="5808663"/>
            <a:ext cx="238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Yu Gothic UI Semilight" panose="020B0400000000000000" pitchFamily="34" charset="-128"/>
                <a:ea typeface="Yu Gothic UI Semilight" panose="020B0400000000000000" pitchFamily="34" charset="-128"/>
              </a:rPr>
              <a:t>Location of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idx="4294967295"/>
          </p:nvPr>
        </p:nvSpPr>
        <p:spPr>
          <a:xfrm>
            <a:off x="362227" y="215900"/>
            <a:ext cx="11480800" cy="685800"/>
          </a:xfrm>
        </p:spPr>
        <p:txBody>
          <a:bodyPr/>
          <a:lstStyle/>
          <a:p>
            <a:r>
              <a:rPr lang="en-US" dirty="0">
                <a:solidFill>
                  <a:schemeClr val="bg1"/>
                </a:solidFill>
                <a:latin typeface="+mn-lt"/>
              </a:rPr>
              <a:t>Importance of the School Context</a:t>
            </a:r>
            <a:endParaRPr lang="en-US" dirty="0">
              <a:solidFill>
                <a:schemeClr val="bg1"/>
              </a:solidFill>
              <a:latin typeface="+mn-lt"/>
              <a:ea typeface="ＭＳ Ｐゴシック" pitchFamily="-84" charset="-128"/>
              <a:cs typeface="Geneva" pitchFamily="-84" charset="0"/>
            </a:endParaRPr>
          </a:p>
        </p:txBody>
      </p:sp>
      <p:grpSp>
        <p:nvGrpSpPr>
          <p:cNvPr id="3" name="Group 2"/>
          <p:cNvGrpSpPr>
            <a:grpSpLocks/>
          </p:cNvGrpSpPr>
          <p:nvPr/>
        </p:nvGrpSpPr>
        <p:grpSpPr bwMode="auto">
          <a:xfrm>
            <a:off x="861391" y="1485900"/>
            <a:ext cx="10131380" cy="4722745"/>
            <a:chOff x="406400" y="1248002"/>
            <a:chExt cx="8355468" cy="4952773"/>
          </a:xfrm>
        </p:grpSpPr>
        <p:pic>
          <p:nvPicPr>
            <p:cNvPr id="83972" name="Picture 4"/>
            <p:cNvPicPr>
              <a:picLocks noChangeAspect="1" noChangeArrowheads="1"/>
            </p:cNvPicPr>
            <p:nvPr/>
          </p:nvPicPr>
          <p:blipFill>
            <a:blip r:embed="rId3" cstate="print"/>
            <a:srcRect l="1950" t="15382" r="57500" b="7701"/>
            <a:stretch>
              <a:fillRect/>
            </a:stretch>
          </p:blipFill>
          <p:spPr bwMode="auto">
            <a:xfrm>
              <a:off x="406400" y="1248002"/>
              <a:ext cx="8355468" cy="4952773"/>
            </a:xfrm>
            <a:prstGeom prst="rect">
              <a:avLst/>
            </a:prstGeom>
            <a:noFill/>
            <a:ln w="9525">
              <a:noFill/>
              <a:miter lim="800000"/>
              <a:headEnd/>
              <a:tailEnd/>
            </a:ln>
          </p:spPr>
        </p:pic>
        <p:sp>
          <p:nvSpPr>
            <p:cNvPr id="2" name="TextBox 1"/>
            <p:cNvSpPr txBox="1"/>
            <p:nvPr/>
          </p:nvSpPr>
          <p:spPr>
            <a:xfrm>
              <a:off x="7677546" y="4125554"/>
              <a:ext cx="800144" cy="374058"/>
            </a:xfrm>
            <a:prstGeom prst="rect">
              <a:avLst/>
            </a:prstGeom>
            <a:noFill/>
          </p:spPr>
          <p:txBody>
            <a:bodyPr>
              <a:spAutoFit/>
            </a:bodyPr>
            <a:lstStyle/>
            <a:p>
              <a:pPr>
                <a:defRPr/>
              </a:pPr>
              <a:r>
                <a:rPr lang="en-US" sz="1650" dirty="0">
                  <a:solidFill>
                    <a:schemeClr val="tx1">
                      <a:lumMod val="95000"/>
                      <a:lumOff val="5000"/>
                    </a:schemeClr>
                  </a:solidFill>
                  <a:latin typeface="Arial" charset="0"/>
                  <a:ea typeface="ＭＳ Ｐゴシック" charset="0"/>
                  <a:cs typeface="ＭＳ Ｐゴシック" charset="0"/>
                </a:rPr>
                <a:t>care</a:t>
              </a:r>
            </a:p>
          </p:txBody>
        </p:sp>
      </p:grpSp>
      <p:sp>
        <p:nvSpPr>
          <p:cNvPr id="7" name="Content Placeholder 2"/>
          <p:cNvSpPr txBox="1">
            <a:spLocks/>
          </p:cNvSpPr>
          <p:nvPr/>
        </p:nvSpPr>
        <p:spPr>
          <a:xfrm>
            <a:off x="362227" y="959128"/>
            <a:ext cx="11074400" cy="5068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800" kern="0" dirty="0">
                <a:solidFill>
                  <a:srgbClr val="525353"/>
                </a:solidFill>
                <a:latin typeface="+mn-lt"/>
                <a:ea typeface="+mn-ea"/>
              </a:rPr>
              <a:t>Service use across sectors by race/ethnicity… </a:t>
            </a:r>
            <a:endParaRPr kumimoji="0" lang="en-US" altLang="ja-JP" sz="1800" b="0" i="0" u="none" strike="noStrike" kern="0" cap="none" spc="0" normalizeH="0" baseline="0" noProof="0" dirty="0">
              <a:ln>
                <a:noFill/>
              </a:ln>
              <a:solidFill>
                <a:srgbClr val="525353"/>
              </a:solidFill>
              <a:effectLst/>
              <a:uLnTx/>
              <a:uFillTx/>
              <a:latin typeface="+mn-lt"/>
              <a:ea typeface="ＭＳ Ｐゴシック"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525353"/>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525353"/>
              </a:solidFill>
              <a:effectLst/>
              <a:uLnTx/>
              <a:uFillTx/>
              <a:latin typeface="+mn-lt"/>
              <a:ea typeface="+mn-ea"/>
              <a:cs typeface="+mn-cs"/>
            </a:endParaRPr>
          </a:p>
        </p:txBody>
      </p:sp>
      <p:sp>
        <p:nvSpPr>
          <p:cNvPr id="8" name="Content Placeholder 2"/>
          <p:cNvSpPr txBox="1">
            <a:spLocks/>
          </p:cNvSpPr>
          <p:nvPr/>
        </p:nvSpPr>
        <p:spPr>
          <a:xfrm>
            <a:off x="7513982" y="6208645"/>
            <a:ext cx="4086087" cy="50689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altLang="ja-JP" sz="2000" kern="0" dirty="0">
                <a:solidFill>
                  <a:srgbClr val="525353"/>
                </a:solidFill>
                <a:latin typeface="+mn-lt"/>
                <a:ea typeface="+mn-ea"/>
              </a:rPr>
              <a:t>Lyon et al. (2013) </a:t>
            </a:r>
            <a:endParaRPr kumimoji="0" lang="en-US" altLang="ja-JP" sz="1400" b="0" i="0" u="none" strike="noStrike" kern="0" cap="none" spc="0" normalizeH="0" baseline="0" noProof="0" dirty="0">
              <a:ln>
                <a:noFill/>
              </a:ln>
              <a:solidFill>
                <a:srgbClr val="525353"/>
              </a:solidFill>
              <a:effectLst/>
              <a:uLnTx/>
              <a:uFillTx/>
              <a:latin typeface="+mn-lt"/>
              <a:ea typeface="ＭＳ Ｐゴシック"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525353"/>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525353"/>
              </a:solidFill>
              <a:effectLst/>
              <a:uLnTx/>
              <a:uFillTx/>
              <a:latin typeface="+mn-lt"/>
              <a:ea typeface="+mn-ea"/>
              <a:cs typeface="+mn-cs"/>
            </a:endParaRPr>
          </a:p>
        </p:txBody>
      </p:sp>
    </p:spTree>
    <p:extLst>
      <p:ext uri="{BB962C8B-B14F-4D97-AF65-F5344CB8AC3E}">
        <p14:creationId xmlns:p14="http://schemas.microsoft.com/office/powerpoint/2010/main" val="244099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1983" y="1249018"/>
            <a:ext cx="11392452" cy="4535557"/>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r>
              <a:rPr lang="en-US" sz="3200" dirty="0"/>
              <a:t>High schools provide an </a:t>
            </a:r>
            <a:r>
              <a:rPr lang="en-US" sz="3200" u="sng" dirty="0"/>
              <a:t>accessible setting </a:t>
            </a:r>
            <a:r>
              <a:rPr lang="en-US" sz="3200" dirty="0"/>
              <a:t>for identifying youth at-risk </a:t>
            </a:r>
            <a:r>
              <a:rPr lang="en-US" sz="2000" dirty="0"/>
              <a:t>(Farmer et al., 2003)</a:t>
            </a:r>
          </a:p>
          <a:p>
            <a:endParaRPr lang="en-US" sz="3200" dirty="0"/>
          </a:p>
          <a:p>
            <a:r>
              <a:rPr lang="en-US" sz="3200" dirty="0"/>
              <a:t>School-based screening/assessment methods could be </a:t>
            </a:r>
            <a:r>
              <a:rPr lang="en-US" sz="3200" u="sng" dirty="0"/>
              <a:t>substantially improved </a:t>
            </a:r>
            <a:r>
              <a:rPr lang="en-US" sz="2000" dirty="0"/>
              <a:t>(</a:t>
            </a:r>
            <a:r>
              <a:rPr lang="en-US" sz="2000" dirty="0" err="1"/>
              <a:t>Romer</a:t>
            </a:r>
            <a:r>
              <a:rPr lang="en-US" sz="2000" dirty="0"/>
              <a:t> &amp; McIntosh, 2005)</a:t>
            </a:r>
            <a:endParaRPr lang="en-US" sz="2000" u="sng" dirty="0"/>
          </a:p>
          <a:p>
            <a:pPr lvl="1"/>
            <a:r>
              <a:rPr lang="en-US" sz="2800" dirty="0"/>
              <a:t>Practical/staffing concerns</a:t>
            </a:r>
          </a:p>
          <a:p>
            <a:pPr lvl="1"/>
            <a:r>
              <a:rPr lang="en-US" sz="2800" dirty="0"/>
              <a:t>Only </a:t>
            </a:r>
            <a:r>
              <a:rPr lang="en-US" sz="2800" b="1" u="sng" dirty="0"/>
              <a:t>2% of schools </a:t>
            </a:r>
            <a:r>
              <a:rPr lang="en-US" sz="2800" dirty="0"/>
              <a:t>carry out routine universal emotional health screening</a:t>
            </a:r>
          </a:p>
          <a:p>
            <a:endParaRPr lang="en-US" sz="3200" dirty="0"/>
          </a:p>
          <a:p>
            <a:endParaRPr lang="en-US" sz="3200" dirty="0"/>
          </a:p>
        </p:txBody>
      </p:sp>
      <p:sp>
        <p:nvSpPr>
          <p:cNvPr id="3" name="TextBox 2"/>
          <p:cNvSpPr txBox="1"/>
          <p:nvPr/>
        </p:nvSpPr>
        <p:spPr>
          <a:xfrm>
            <a:off x="262283" y="114677"/>
            <a:ext cx="8974029" cy="769441"/>
          </a:xfrm>
          <a:prstGeom prst="rect">
            <a:avLst/>
          </a:prstGeom>
          <a:noFill/>
        </p:spPr>
        <p:txBody>
          <a:bodyPr wrap="square" rtlCol="0">
            <a:spAutoFit/>
          </a:bodyPr>
          <a:lstStyle/>
          <a:p>
            <a:r>
              <a:rPr lang="en-US" sz="4400" dirty="0">
                <a:solidFill>
                  <a:schemeClr val="bg1"/>
                </a:solidFill>
              </a:rPr>
              <a:t>Importance of the School Context </a:t>
            </a:r>
          </a:p>
        </p:txBody>
      </p:sp>
    </p:spTree>
    <p:extLst>
      <p:ext uri="{BB962C8B-B14F-4D97-AF65-F5344CB8AC3E}">
        <p14:creationId xmlns:p14="http://schemas.microsoft.com/office/powerpoint/2010/main" val="164286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700" y="-114300"/>
            <a:ext cx="11277600" cy="1219200"/>
          </a:xfrm>
        </p:spPr>
        <p:txBody>
          <a:bodyPr/>
          <a:lstStyle/>
          <a:p>
            <a:r>
              <a:rPr lang="en-US" sz="3600" dirty="0">
                <a:solidFill>
                  <a:schemeClr val="bg1"/>
                </a:solidFill>
              </a:rPr>
              <a:t>Multi-Tiered System of Support (MTSS) </a:t>
            </a:r>
            <a:br>
              <a:rPr lang="en-US" sz="3600" dirty="0"/>
            </a:br>
            <a:r>
              <a:rPr lang="en-US" sz="3600" dirty="0">
                <a:solidFill>
                  <a:schemeClr val="bg1"/>
                </a:solidFill>
                <a:latin typeface="+mn-lt"/>
              </a:rPr>
              <a:t> Provides a Framework for Organizing School Interventions </a:t>
            </a:r>
          </a:p>
        </p:txBody>
      </p:sp>
      <p:pic>
        <p:nvPicPr>
          <p:cNvPr id="19" name="Picture 18"/>
          <p:cNvPicPr>
            <a:picLocks noChangeAspect="1"/>
          </p:cNvPicPr>
          <p:nvPr/>
        </p:nvPicPr>
        <p:blipFill>
          <a:blip r:embed="rId3"/>
          <a:stretch>
            <a:fillRect/>
          </a:stretch>
        </p:blipFill>
        <p:spPr>
          <a:xfrm>
            <a:off x="2780301" y="1213110"/>
            <a:ext cx="6692488" cy="5481148"/>
          </a:xfrm>
          <a:prstGeom prst="rect">
            <a:avLst/>
          </a:prstGeom>
        </p:spPr>
      </p:pic>
    </p:spTree>
    <p:extLst>
      <p:ext uri="{BB962C8B-B14F-4D97-AF65-F5344CB8AC3E}">
        <p14:creationId xmlns:p14="http://schemas.microsoft.com/office/powerpoint/2010/main" val="17960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2168" y="2250026"/>
            <a:ext cx="4052332" cy="830997"/>
          </a:xfrm>
          <a:prstGeom prst="rect">
            <a:avLst/>
          </a:prstGeom>
          <a:noFill/>
        </p:spPr>
        <p:txBody>
          <a:bodyPr wrap="square" rtlCol="0">
            <a:spAutoFit/>
          </a:bodyPr>
          <a:lstStyle/>
          <a:p>
            <a:r>
              <a:rPr lang="en-US" sz="2400" dirty="0"/>
              <a:t>SAMSHA Preventing suicide: Toolkit for schools </a:t>
            </a:r>
          </a:p>
        </p:txBody>
      </p:sp>
      <p:graphicFrame>
        <p:nvGraphicFramePr>
          <p:cNvPr id="3" name="Chart 2"/>
          <p:cNvGraphicFramePr/>
          <p:nvPr>
            <p:extLst>
              <p:ext uri="{D42A27DB-BD31-4B8C-83A1-F6EECF244321}">
                <p14:modId xmlns:p14="http://schemas.microsoft.com/office/powerpoint/2010/main" val="54278547"/>
              </p:ext>
            </p:extLst>
          </p:nvPr>
        </p:nvGraphicFramePr>
        <p:xfrm>
          <a:off x="244142" y="1115450"/>
          <a:ext cx="8353757" cy="564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26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59" y="127792"/>
            <a:ext cx="10337369" cy="646331"/>
          </a:xfrm>
          <a:prstGeom prst="rect">
            <a:avLst/>
          </a:prstGeom>
          <a:noFill/>
        </p:spPr>
        <p:txBody>
          <a:bodyPr wrap="square" rtlCol="0">
            <a:spAutoFit/>
          </a:bodyPr>
          <a:lstStyle/>
          <a:p>
            <a:r>
              <a:rPr lang="en-US" sz="3600" dirty="0">
                <a:solidFill>
                  <a:schemeClr val="bg1"/>
                </a:solidFill>
              </a:rPr>
              <a:t>Tier 1: Education for Staff, Parents and Students </a:t>
            </a:r>
          </a:p>
        </p:txBody>
      </p:sp>
      <p:graphicFrame>
        <p:nvGraphicFramePr>
          <p:cNvPr id="3" name="Table 2"/>
          <p:cNvGraphicFramePr>
            <a:graphicFrameLocks noGrp="1"/>
          </p:cNvGraphicFramePr>
          <p:nvPr>
            <p:extLst>
              <p:ext uri="{D42A27DB-BD31-4B8C-83A1-F6EECF244321}">
                <p14:modId xmlns:p14="http://schemas.microsoft.com/office/powerpoint/2010/main" val="870496981"/>
              </p:ext>
            </p:extLst>
          </p:nvPr>
        </p:nvGraphicFramePr>
        <p:xfrm>
          <a:off x="597366" y="1156394"/>
          <a:ext cx="10416378" cy="4693920"/>
        </p:xfrm>
        <a:graphic>
          <a:graphicData uri="http://schemas.openxmlformats.org/drawingml/2006/table">
            <a:tbl>
              <a:tblPr firstRow="1" bandRow="1">
                <a:tableStyleId>{5C22544A-7EE6-4342-B048-85BDC9FD1C3A}</a:tableStyleId>
              </a:tblPr>
              <a:tblGrid>
                <a:gridCol w="3472126">
                  <a:extLst>
                    <a:ext uri="{9D8B030D-6E8A-4147-A177-3AD203B41FA5}">
                      <a16:colId xmlns:a16="http://schemas.microsoft.com/office/drawing/2014/main" val="20000"/>
                    </a:ext>
                  </a:extLst>
                </a:gridCol>
                <a:gridCol w="3472126">
                  <a:extLst>
                    <a:ext uri="{9D8B030D-6E8A-4147-A177-3AD203B41FA5}">
                      <a16:colId xmlns:a16="http://schemas.microsoft.com/office/drawing/2014/main" val="20001"/>
                    </a:ext>
                  </a:extLst>
                </a:gridCol>
                <a:gridCol w="3472126">
                  <a:extLst>
                    <a:ext uri="{9D8B030D-6E8A-4147-A177-3AD203B41FA5}">
                      <a16:colId xmlns:a16="http://schemas.microsoft.com/office/drawing/2014/main" val="20002"/>
                    </a:ext>
                  </a:extLst>
                </a:gridCol>
              </a:tblGrid>
              <a:tr h="370840">
                <a:tc>
                  <a:txBody>
                    <a:bodyPr/>
                    <a:lstStyle/>
                    <a:p>
                      <a:r>
                        <a:rPr lang="en-US" sz="3200" dirty="0"/>
                        <a:t>Students </a:t>
                      </a:r>
                    </a:p>
                  </a:txBody>
                  <a:tcPr/>
                </a:tc>
                <a:tc>
                  <a:txBody>
                    <a:bodyPr/>
                    <a:lstStyle/>
                    <a:p>
                      <a:r>
                        <a:rPr lang="en-US" sz="3200" dirty="0"/>
                        <a:t>Parents</a:t>
                      </a:r>
                      <a:r>
                        <a:rPr lang="en-US" sz="3200" baseline="0" dirty="0"/>
                        <a:t> </a:t>
                      </a:r>
                      <a:endParaRPr lang="en-US" sz="3200" dirty="0"/>
                    </a:p>
                  </a:txBody>
                  <a:tcPr/>
                </a:tc>
                <a:tc>
                  <a:txBody>
                    <a:bodyPr/>
                    <a:lstStyle/>
                    <a:p>
                      <a:r>
                        <a:rPr lang="en-US" sz="3200" dirty="0"/>
                        <a:t>Staff </a:t>
                      </a:r>
                    </a:p>
                  </a:txBody>
                  <a:tcPr/>
                </a:tc>
                <a:extLst>
                  <a:ext uri="{0D108BD9-81ED-4DB2-BD59-A6C34878D82A}">
                    <a16:rowId xmlns:a16="http://schemas.microsoft.com/office/drawing/2014/main" val="10000"/>
                  </a:ext>
                </a:extLst>
              </a:tr>
              <a:tr h="370840">
                <a:tc>
                  <a:txBody>
                    <a:bodyPr/>
                    <a:lstStyle/>
                    <a:p>
                      <a:r>
                        <a:rPr lang="en-US" sz="2800" dirty="0"/>
                        <a:t>Suicide</a:t>
                      </a:r>
                      <a:r>
                        <a:rPr lang="en-US" sz="2800" baseline="0" dirty="0"/>
                        <a:t> Specific Information (</a:t>
                      </a:r>
                      <a:r>
                        <a:rPr lang="en-US" sz="2800" dirty="0"/>
                        <a:t>Signs of Suicide, Sources of Strength)</a:t>
                      </a:r>
                      <a:r>
                        <a:rPr lang="en-US" sz="2800" baseline="0" dirty="0"/>
                        <a:t> </a:t>
                      </a:r>
                      <a:endParaRPr lang="en-US" sz="2800" dirty="0"/>
                    </a:p>
                  </a:txBody>
                  <a:tcPr/>
                </a:tc>
                <a:tc>
                  <a:txBody>
                    <a:bodyPr/>
                    <a:lstStyle/>
                    <a:p>
                      <a:r>
                        <a:rPr lang="en-US" sz="2800" dirty="0"/>
                        <a:t>Information</a:t>
                      </a:r>
                      <a:r>
                        <a:rPr lang="en-US" sz="2800" baseline="0" dirty="0"/>
                        <a:t> about programming for youth</a:t>
                      </a:r>
                      <a:endParaRPr lang="en-US" sz="2800" dirty="0"/>
                    </a:p>
                  </a:txBody>
                  <a:tcPr/>
                </a:tc>
                <a:tc>
                  <a:txBody>
                    <a:bodyPr/>
                    <a:lstStyle/>
                    <a:p>
                      <a:r>
                        <a:rPr lang="en-US" sz="2800" dirty="0"/>
                        <a:t>Education Programs like QPR, Asist,</a:t>
                      </a:r>
                    </a:p>
                  </a:txBody>
                  <a:tcPr/>
                </a:tc>
                <a:extLst>
                  <a:ext uri="{0D108BD9-81ED-4DB2-BD59-A6C34878D82A}">
                    <a16:rowId xmlns:a16="http://schemas.microsoft.com/office/drawing/2014/main" val="10001"/>
                  </a:ext>
                </a:extLst>
              </a:tr>
              <a:tr h="370840">
                <a:tc>
                  <a:txBody>
                    <a:bodyPr/>
                    <a:lstStyle/>
                    <a:p>
                      <a:r>
                        <a:rPr lang="en-US" sz="2800"/>
                        <a:t>Universal</a:t>
                      </a:r>
                      <a:r>
                        <a:rPr lang="en-US" sz="2800" baseline="0"/>
                        <a:t> Screening</a:t>
                      </a:r>
                      <a:endParaRPr lang="en-US" sz="2800" dirty="0"/>
                    </a:p>
                  </a:txBody>
                  <a:tcPr/>
                </a:tc>
                <a:tc>
                  <a:txBody>
                    <a:bodyPr/>
                    <a:lstStyle/>
                    <a:p>
                      <a:r>
                        <a:rPr lang="en-US" sz="2800" dirty="0"/>
                        <a:t>Information about warning</a:t>
                      </a:r>
                      <a:r>
                        <a:rPr lang="en-US" sz="2800" baseline="0" dirty="0"/>
                        <a:t> signs </a:t>
                      </a:r>
                      <a:endParaRPr lang="en-US" sz="2800" dirty="0"/>
                    </a:p>
                  </a:txBody>
                  <a:tcPr/>
                </a:tc>
                <a:tc>
                  <a:txBody>
                    <a:bodyPr/>
                    <a:lstStyle/>
                    <a:p>
                      <a:r>
                        <a:rPr lang="en-US" sz="2800" dirty="0"/>
                        <a:t>Education</a:t>
                      </a:r>
                      <a:r>
                        <a:rPr lang="en-US" sz="2800" baseline="0" dirty="0"/>
                        <a:t> regarding crisis response procedures </a:t>
                      </a:r>
                      <a:endParaRPr lang="en-US" sz="2800" dirty="0"/>
                    </a:p>
                  </a:txBody>
                  <a:tcPr/>
                </a:tc>
                <a:extLst>
                  <a:ext uri="{0D108BD9-81ED-4DB2-BD59-A6C34878D82A}">
                    <a16:rowId xmlns:a16="http://schemas.microsoft.com/office/drawing/2014/main" val="10002"/>
                  </a:ext>
                </a:extLst>
              </a:tr>
              <a:tr h="370840">
                <a:tc>
                  <a:txBody>
                    <a:bodyPr/>
                    <a:lstStyle/>
                    <a:p>
                      <a:r>
                        <a:rPr lang="en-US" sz="2800" dirty="0"/>
                        <a:t>Integrated</a:t>
                      </a:r>
                      <a:r>
                        <a:rPr lang="en-US" sz="2800" baseline="0" dirty="0"/>
                        <a:t> </a:t>
                      </a:r>
                      <a:r>
                        <a:rPr lang="en-US" sz="2800" dirty="0"/>
                        <a:t>SEL Curricula </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605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1018903"/>
            <a:ext cx="11218849" cy="5693866"/>
          </a:xfrm>
          <a:prstGeom prst="rect">
            <a:avLst/>
          </a:prstGeom>
          <a:noFill/>
        </p:spPr>
        <p:txBody>
          <a:bodyPr wrap="square" rtlCol="0">
            <a:spAutoFit/>
          </a:bodyPr>
          <a:lstStyle/>
          <a:p>
            <a:endParaRPr lang="en-US" sz="2800" dirty="0"/>
          </a:p>
          <a:p>
            <a:r>
              <a:rPr lang="en-US" sz="2800" b="1" u="sng" dirty="0"/>
              <a:t>Parent and Staff Education: </a:t>
            </a:r>
          </a:p>
          <a:p>
            <a:pPr marL="285750" indent="-285750">
              <a:buFont typeface="Arial" panose="020B0604020202020204" pitchFamily="34" charset="0"/>
              <a:buChar char="•"/>
            </a:pPr>
            <a:r>
              <a:rPr lang="en-US" sz="2800" dirty="0"/>
              <a:t>Garrett Lee Smith legislation: gatekeeper training can be effective in reducing suicide attempts and death by suicide </a:t>
            </a:r>
          </a:p>
          <a:p>
            <a:pPr marL="285750" indent="-285750">
              <a:buFont typeface="Arial" panose="020B0604020202020204" pitchFamily="34" charset="0"/>
              <a:buChar char="•"/>
            </a:pPr>
            <a:r>
              <a:rPr lang="en-US" sz="2800" dirty="0"/>
              <a:t>Training efforts must be </a:t>
            </a:r>
            <a:r>
              <a:rPr lang="en-US" sz="2800" i="1" dirty="0"/>
              <a:t>ongoing</a:t>
            </a:r>
            <a:r>
              <a:rPr lang="en-US" sz="2800" dirty="0"/>
              <a:t> to yield reductions in suicide-related outcomes (</a:t>
            </a:r>
            <a:r>
              <a:rPr lang="en-US" sz="2800" dirty="0" err="1"/>
              <a:t>Garraza</a:t>
            </a:r>
            <a:r>
              <a:rPr lang="en-US" sz="2800" dirty="0"/>
              <a:t> et al., 2015)</a:t>
            </a:r>
          </a:p>
          <a:p>
            <a:endParaRPr lang="en-US" sz="2800" dirty="0"/>
          </a:p>
          <a:p>
            <a:r>
              <a:rPr lang="en-US" sz="2800" b="1" u="sng" dirty="0"/>
              <a:t>Student Education: </a:t>
            </a:r>
          </a:p>
          <a:p>
            <a:pPr marL="285750" indent="-285750">
              <a:buFont typeface="Arial" panose="020B0604020202020204" pitchFamily="34" charset="0"/>
              <a:buChar char="•"/>
            </a:pPr>
            <a:r>
              <a:rPr lang="en-US" sz="2800" dirty="0"/>
              <a:t>Studies suggest that interventions designed to enhance students’ skills may be particularly important for school-based suicide prevention efforts (Singer et al., 2015 for review). </a:t>
            </a:r>
          </a:p>
          <a:p>
            <a:pPr marL="285750" indent="-285750">
              <a:buFont typeface="Arial" panose="020B0604020202020204" pitchFamily="34" charset="0"/>
              <a:buChar char="•"/>
            </a:pPr>
            <a:endParaRPr lang="en-US" sz="2800" dirty="0"/>
          </a:p>
          <a:p>
            <a:endParaRPr lang="en-US" sz="2800" dirty="0"/>
          </a:p>
        </p:txBody>
      </p:sp>
      <p:sp>
        <p:nvSpPr>
          <p:cNvPr id="3" name="TextBox 2"/>
          <p:cNvSpPr txBox="1"/>
          <p:nvPr/>
        </p:nvSpPr>
        <p:spPr>
          <a:xfrm>
            <a:off x="354149" y="182347"/>
            <a:ext cx="6244045" cy="646331"/>
          </a:xfrm>
          <a:prstGeom prst="rect">
            <a:avLst/>
          </a:prstGeom>
          <a:noFill/>
        </p:spPr>
        <p:txBody>
          <a:bodyPr wrap="square" rtlCol="0">
            <a:spAutoFit/>
          </a:bodyPr>
          <a:lstStyle/>
          <a:p>
            <a:r>
              <a:rPr lang="en-US" sz="3600" dirty="0">
                <a:solidFill>
                  <a:schemeClr val="bg1"/>
                </a:solidFill>
              </a:rPr>
              <a:t>Effects of Education Programs </a:t>
            </a:r>
          </a:p>
        </p:txBody>
      </p:sp>
    </p:spTree>
    <p:extLst>
      <p:ext uri="{BB962C8B-B14F-4D97-AF65-F5344CB8AC3E}">
        <p14:creationId xmlns:p14="http://schemas.microsoft.com/office/powerpoint/2010/main" val="50638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533" y="215900"/>
            <a:ext cx="11277600" cy="685800"/>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bg1"/>
                </a:solidFill>
                <a:latin typeface="+mn-lt"/>
              </a:rPr>
              <a:t>Universal Screening </a:t>
            </a:r>
          </a:p>
        </p:txBody>
      </p:sp>
      <p:sp>
        <p:nvSpPr>
          <p:cNvPr id="3" name="Content Placeholder 2"/>
          <p:cNvSpPr txBox="1">
            <a:spLocks/>
          </p:cNvSpPr>
          <p:nvPr/>
        </p:nvSpPr>
        <p:spPr>
          <a:xfrm>
            <a:off x="372532" y="1188156"/>
            <a:ext cx="11243733" cy="4884340"/>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600"/>
              </a:spcAft>
              <a:buFont typeface="Arial" panose="020B0604020202020204" pitchFamily="34" charset="0"/>
              <a:buChar char="•"/>
            </a:pPr>
            <a:r>
              <a:rPr lang="en-US" sz="3200" dirty="0"/>
              <a:t>Effective Identification is Essential for Suicide Prevention</a:t>
            </a:r>
          </a:p>
          <a:p>
            <a:pPr marL="457200" indent="-457200">
              <a:lnSpc>
                <a:spcPct val="100000"/>
              </a:lnSpc>
              <a:spcBef>
                <a:spcPts val="0"/>
              </a:spcBef>
              <a:spcAft>
                <a:spcPts val="600"/>
              </a:spcAft>
              <a:buFont typeface="Arial" panose="020B0604020202020204" pitchFamily="34" charset="0"/>
              <a:buChar char="•"/>
            </a:pPr>
            <a:r>
              <a:rPr lang="en-US" sz="3200" dirty="0"/>
              <a:t>Screening for suicide risk is challenging </a:t>
            </a:r>
          </a:p>
          <a:p>
            <a:pPr marL="457200" indent="-457200">
              <a:lnSpc>
                <a:spcPct val="100000"/>
              </a:lnSpc>
              <a:spcBef>
                <a:spcPts val="0"/>
              </a:spcBef>
              <a:spcAft>
                <a:spcPts val="600"/>
              </a:spcAft>
              <a:buFont typeface="Arial" panose="020B0604020202020204" pitchFamily="34" charset="0"/>
              <a:buChar char="•"/>
            </a:pPr>
            <a:r>
              <a:rPr lang="en-US" sz="3200" dirty="0"/>
              <a:t>Assessment places significant resource demands on the gatekeepers and clinicians</a:t>
            </a:r>
            <a:endParaRPr lang="en-US" sz="1600" dirty="0"/>
          </a:p>
          <a:p>
            <a:pPr marL="457200" indent="-457200">
              <a:lnSpc>
                <a:spcPct val="100000"/>
              </a:lnSpc>
              <a:spcBef>
                <a:spcPts val="0"/>
              </a:spcBef>
              <a:spcAft>
                <a:spcPts val="600"/>
              </a:spcAft>
              <a:buFont typeface="Arial" panose="020B0604020202020204" pitchFamily="34" charset="0"/>
              <a:buChar char="•"/>
            </a:pPr>
            <a:r>
              <a:rPr lang="en-US" sz="3200" dirty="0"/>
              <a:t>Feasibility is a concern </a:t>
            </a:r>
          </a:p>
          <a:p>
            <a:pPr marL="457200" indent="-457200">
              <a:lnSpc>
                <a:spcPct val="100000"/>
              </a:lnSpc>
              <a:spcBef>
                <a:spcPts val="0"/>
              </a:spcBef>
              <a:spcAft>
                <a:spcPts val="600"/>
              </a:spcAft>
              <a:buFont typeface="Arial" panose="020B0604020202020204" pitchFamily="34" charset="0"/>
              <a:buChar char="•"/>
            </a:pPr>
            <a:r>
              <a:rPr lang="en-US" sz="3200" dirty="0"/>
              <a:t>Effects of emotional health screening  leads to improved detection, but connection to indicated supports demonstrates mixed results  </a:t>
            </a:r>
          </a:p>
          <a:p>
            <a:pPr marL="171450">
              <a:lnSpc>
                <a:spcPct val="100000"/>
              </a:lnSpc>
              <a:spcBef>
                <a:spcPts val="0"/>
              </a:spcBef>
            </a:pPr>
            <a:endParaRPr lang="en-US" sz="1600" dirty="0"/>
          </a:p>
          <a:p>
            <a:pPr marL="171450"/>
            <a:endParaRPr lang="en-US" sz="1600" dirty="0"/>
          </a:p>
          <a:p>
            <a:pPr marL="171450"/>
            <a:endParaRPr lang="en-US" sz="1600" dirty="0"/>
          </a:p>
          <a:p>
            <a:pPr marL="171450"/>
            <a:endParaRPr lang="en-US" sz="1600" dirty="0"/>
          </a:p>
          <a:p>
            <a:endParaRPr lang="en-US" sz="3200" dirty="0"/>
          </a:p>
        </p:txBody>
      </p:sp>
    </p:spTree>
    <p:extLst>
      <p:ext uri="{BB962C8B-B14F-4D97-AF65-F5344CB8AC3E}">
        <p14:creationId xmlns:p14="http://schemas.microsoft.com/office/powerpoint/2010/main" val="59200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923" y="146371"/>
            <a:ext cx="7707086" cy="769441"/>
          </a:xfrm>
          <a:prstGeom prst="rect">
            <a:avLst/>
          </a:prstGeom>
          <a:noFill/>
        </p:spPr>
        <p:txBody>
          <a:bodyPr wrap="square" rtlCol="0">
            <a:spAutoFit/>
          </a:bodyPr>
          <a:lstStyle/>
          <a:p>
            <a:r>
              <a:rPr lang="en-US" sz="4400" dirty="0">
                <a:solidFill>
                  <a:schemeClr val="bg1"/>
                </a:solidFill>
              </a:rPr>
              <a:t>Tier 2: Selected Interventions </a:t>
            </a:r>
          </a:p>
        </p:txBody>
      </p:sp>
      <p:graphicFrame>
        <p:nvGraphicFramePr>
          <p:cNvPr id="3" name="Table 2"/>
          <p:cNvGraphicFramePr>
            <a:graphicFrameLocks noGrp="1"/>
          </p:cNvGraphicFramePr>
          <p:nvPr>
            <p:extLst>
              <p:ext uri="{D42A27DB-BD31-4B8C-83A1-F6EECF244321}">
                <p14:modId xmlns:p14="http://schemas.microsoft.com/office/powerpoint/2010/main" val="1127301812"/>
              </p:ext>
            </p:extLst>
          </p:nvPr>
        </p:nvGraphicFramePr>
        <p:xfrm>
          <a:off x="668740" y="1364777"/>
          <a:ext cx="10536072" cy="4293743"/>
        </p:xfrm>
        <a:graphic>
          <a:graphicData uri="http://schemas.openxmlformats.org/drawingml/2006/table">
            <a:tbl>
              <a:tblPr firstRow="1" bandRow="1">
                <a:tableStyleId>{5C22544A-7EE6-4342-B048-85BDC9FD1C3A}</a:tableStyleId>
              </a:tblPr>
              <a:tblGrid>
                <a:gridCol w="5268036">
                  <a:extLst>
                    <a:ext uri="{9D8B030D-6E8A-4147-A177-3AD203B41FA5}">
                      <a16:colId xmlns:a16="http://schemas.microsoft.com/office/drawing/2014/main" val="20000"/>
                    </a:ext>
                  </a:extLst>
                </a:gridCol>
                <a:gridCol w="5268036">
                  <a:extLst>
                    <a:ext uri="{9D8B030D-6E8A-4147-A177-3AD203B41FA5}">
                      <a16:colId xmlns:a16="http://schemas.microsoft.com/office/drawing/2014/main" val="20001"/>
                    </a:ext>
                  </a:extLst>
                </a:gridCol>
              </a:tblGrid>
              <a:tr h="605663">
                <a:tc>
                  <a:txBody>
                    <a:bodyPr/>
                    <a:lstStyle/>
                    <a:p>
                      <a:r>
                        <a:rPr lang="en-US" sz="3200" dirty="0"/>
                        <a:t>Students </a:t>
                      </a:r>
                    </a:p>
                  </a:txBody>
                  <a:tcPr/>
                </a:tc>
                <a:tc>
                  <a:txBody>
                    <a:bodyPr/>
                    <a:lstStyle/>
                    <a:p>
                      <a:r>
                        <a:rPr lang="en-US" sz="3200" dirty="0"/>
                        <a:t>Staff</a:t>
                      </a:r>
                    </a:p>
                  </a:txBody>
                  <a:tcPr/>
                </a:tc>
                <a:extLst>
                  <a:ext uri="{0D108BD9-81ED-4DB2-BD59-A6C34878D82A}">
                    <a16:rowId xmlns:a16="http://schemas.microsoft.com/office/drawing/2014/main" val="10000"/>
                  </a:ext>
                </a:extLst>
              </a:tr>
              <a:tr h="1045391">
                <a:tc>
                  <a:txBody>
                    <a:bodyPr/>
                    <a:lstStyle/>
                    <a:p>
                      <a:r>
                        <a:rPr lang="en-US" sz="3200" dirty="0"/>
                        <a:t>Assessment following screening </a:t>
                      </a:r>
                    </a:p>
                  </a:txBody>
                  <a:tcPr/>
                </a:tc>
                <a:tc>
                  <a:txBody>
                    <a:bodyPr/>
                    <a:lstStyle/>
                    <a:p>
                      <a:r>
                        <a:rPr lang="en-US" sz="3200" dirty="0"/>
                        <a:t>Training related to key duties</a:t>
                      </a:r>
                      <a:r>
                        <a:rPr lang="en-US" sz="3200" baseline="0" dirty="0"/>
                        <a:t> in a crisis</a:t>
                      </a:r>
                      <a:endParaRPr lang="en-US" sz="3200" dirty="0"/>
                    </a:p>
                  </a:txBody>
                  <a:tcPr/>
                </a:tc>
                <a:extLst>
                  <a:ext uri="{0D108BD9-81ED-4DB2-BD59-A6C34878D82A}">
                    <a16:rowId xmlns:a16="http://schemas.microsoft.com/office/drawing/2014/main" val="10001"/>
                  </a:ext>
                </a:extLst>
              </a:tr>
              <a:tr h="1493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Supports for Indicated Populations</a:t>
                      </a:r>
                      <a:r>
                        <a:rPr lang="en-US" sz="3200" baseline="0" dirty="0"/>
                        <a:t> </a:t>
                      </a:r>
                      <a:endParaRPr lang="en-US" sz="3200" dirty="0"/>
                    </a:p>
                    <a:p>
                      <a:endParaRPr lang="en-US" sz="3200" dirty="0"/>
                    </a:p>
                  </a:txBody>
                  <a:tcPr/>
                </a:tc>
                <a:tc>
                  <a:txBody>
                    <a:bodyPr/>
                    <a:lstStyle/>
                    <a:p>
                      <a:r>
                        <a:rPr lang="en-US" sz="3200" dirty="0"/>
                        <a:t>Identification of students </a:t>
                      </a:r>
                    </a:p>
                  </a:txBody>
                  <a:tcPr/>
                </a:tc>
                <a:extLst>
                  <a:ext uri="{0D108BD9-81ED-4DB2-BD59-A6C34878D82A}">
                    <a16:rowId xmlns:a16="http://schemas.microsoft.com/office/drawing/2014/main" val="10002"/>
                  </a:ext>
                </a:extLst>
              </a:tr>
              <a:tr h="1045391">
                <a:tc>
                  <a:txBody>
                    <a:bodyPr/>
                    <a:lstStyle/>
                    <a:p>
                      <a:endParaRPr lang="en-US" sz="3200"/>
                    </a:p>
                  </a:txBody>
                  <a:tcPr/>
                </a:tc>
                <a:tc>
                  <a:txBody>
                    <a:bodyPr/>
                    <a:lstStyle/>
                    <a:p>
                      <a:r>
                        <a:rPr lang="en-US" sz="3200" dirty="0"/>
                        <a:t>Provision of appropriate</a:t>
                      </a:r>
                      <a:r>
                        <a:rPr lang="en-US" sz="3200" baseline="0" dirty="0"/>
                        <a:t> assessment and supports</a:t>
                      </a:r>
                      <a:endParaRPr lang="en-US" sz="3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906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60" y="140880"/>
            <a:ext cx="9859040" cy="769441"/>
          </a:xfrm>
          <a:prstGeom prst="rect">
            <a:avLst/>
          </a:prstGeom>
          <a:noFill/>
        </p:spPr>
        <p:txBody>
          <a:bodyPr wrap="square" rtlCol="0">
            <a:spAutoFit/>
          </a:bodyPr>
          <a:lstStyle/>
          <a:p>
            <a:r>
              <a:rPr lang="en-US" sz="4400" dirty="0">
                <a:solidFill>
                  <a:schemeClr val="bg1"/>
                </a:solidFill>
              </a:rPr>
              <a:t>Tier 3 : Indicated Interventions</a:t>
            </a:r>
          </a:p>
        </p:txBody>
      </p:sp>
      <p:graphicFrame>
        <p:nvGraphicFramePr>
          <p:cNvPr id="3" name="Table 2"/>
          <p:cNvGraphicFramePr>
            <a:graphicFrameLocks noGrp="1"/>
          </p:cNvGraphicFramePr>
          <p:nvPr>
            <p:extLst>
              <p:ext uri="{D42A27DB-BD31-4B8C-83A1-F6EECF244321}">
                <p14:modId xmlns:p14="http://schemas.microsoft.com/office/powerpoint/2010/main" val="3416273960"/>
              </p:ext>
            </p:extLst>
          </p:nvPr>
        </p:nvGraphicFramePr>
        <p:xfrm>
          <a:off x="887105" y="1296535"/>
          <a:ext cx="8549880" cy="4856542"/>
        </p:xfrm>
        <a:graphic>
          <a:graphicData uri="http://schemas.openxmlformats.org/drawingml/2006/table">
            <a:tbl>
              <a:tblPr firstRow="1" bandRow="1">
                <a:tableStyleId>{5C22544A-7EE6-4342-B048-85BDC9FD1C3A}</a:tableStyleId>
              </a:tblPr>
              <a:tblGrid>
                <a:gridCol w="2849960">
                  <a:extLst>
                    <a:ext uri="{9D8B030D-6E8A-4147-A177-3AD203B41FA5}">
                      <a16:colId xmlns:a16="http://schemas.microsoft.com/office/drawing/2014/main" val="20000"/>
                    </a:ext>
                  </a:extLst>
                </a:gridCol>
                <a:gridCol w="2849960">
                  <a:extLst>
                    <a:ext uri="{9D8B030D-6E8A-4147-A177-3AD203B41FA5}">
                      <a16:colId xmlns:a16="http://schemas.microsoft.com/office/drawing/2014/main" val="20001"/>
                    </a:ext>
                  </a:extLst>
                </a:gridCol>
                <a:gridCol w="2849960">
                  <a:extLst>
                    <a:ext uri="{9D8B030D-6E8A-4147-A177-3AD203B41FA5}">
                      <a16:colId xmlns:a16="http://schemas.microsoft.com/office/drawing/2014/main" val="20002"/>
                    </a:ext>
                  </a:extLst>
                </a:gridCol>
              </a:tblGrid>
              <a:tr h="843311">
                <a:tc>
                  <a:txBody>
                    <a:bodyPr/>
                    <a:lstStyle/>
                    <a:p>
                      <a:r>
                        <a:rPr lang="en-US" sz="2800" dirty="0"/>
                        <a:t>Students</a:t>
                      </a:r>
                    </a:p>
                  </a:txBody>
                  <a:tcPr/>
                </a:tc>
                <a:tc>
                  <a:txBody>
                    <a:bodyPr/>
                    <a:lstStyle/>
                    <a:p>
                      <a:r>
                        <a:rPr lang="en-US" sz="2800" dirty="0"/>
                        <a:t>Parents</a:t>
                      </a:r>
                    </a:p>
                  </a:txBody>
                  <a:tcPr/>
                </a:tc>
                <a:tc>
                  <a:txBody>
                    <a:bodyPr/>
                    <a:lstStyle/>
                    <a:p>
                      <a:r>
                        <a:rPr lang="en-US" sz="2800" dirty="0"/>
                        <a:t>Staff</a:t>
                      </a:r>
                      <a:r>
                        <a:rPr lang="en-US" sz="2800" baseline="0" dirty="0"/>
                        <a:t> </a:t>
                      </a:r>
                      <a:endParaRPr lang="en-US" sz="2800" dirty="0"/>
                    </a:p>
                  </a:txBody>
                  <a:tcPr/>
                </a:tc>
                <a:extLst>
                  <a:ext uri="{0D108BD9-81ED-4DB2-BD59-A6C34878D82A}">
                    <a16:rowId xmlns:a16="http://schemas.microsoft.com/office/drawing/2014/main" val="10000"/>
                  </a:ext>
                </a:extLst>
              </a:tr>
              <a:tr h="843311">
                <a:tc>
                  <a:txBody>
                    <a:bodyPr/>
                    <a:lstStyle/>
                    <a:p>
                      <a:r>
                        <a:rPr lang="en-US" sz="2800" dirty="0"/>
                        <a:t>Individual</a:t>
                      </a:r>
                      <a:r>
                        <a:rPr lang="en-US" sz="2800" baseline="0" dirty="0"/>
                        <a:t> intervention- school-based, safety planning, referrals </a:t>
                      </a:r>
                      <a:endParaRPr lang="en-US" sz="2800" dirty="0"/>
                    </a:p>
                  </a:txBody>
                  <a:tcPr/>
                </a:tc>
                <a:tc>
                  <a:txBody>
                    <a:bodyPr/>
                    <a:lstStyle/>
                    <a:p>
                      <a:endParaRPr lang="en-US" sz="2800"/>
                    </a:p>
                  </a:txBody>
                  <a:tcPr/>
                </a:tc>
                <a:tc>
                  <a:txBody>
                    <a:bodyPr/>
                    <a:lstStyle/>
                    <a:p>
                      <a:r>
                        <a:rPr lang="en-US" sz="2800" dirty="0"/>
                        <a:t>Responding to non-lethal</a:t>
                      </a:r>
                      <a:r>
                        <a:rPr lang="en-US" sz="2800" baseline="0" dirty="0"/>
                        <a:t> suicidal behavior</a:t>
                      </a:r>
                      <a:endParaRPr lang="en-US" sz="2800" dirty="0"/>
                    </a:p>
                  </a:txBody>
                  <a:tcPr/>
                </a:tc>
                <a:extLst>
                  <a:ext uri="{0D108BD9-81ED-4DB2-BD59-A6C34878D82A}">
                    <a16:rowId xmlns:a16="http://schemas.microsoft.com/office/drawing/2014/main" val="10001"/>
                  </a:ext>
                </a:extLst>
              </a:tr>
              <a:tr h="843311">
                <a:tc>
                  <a:txBody>
                    <a:bodyPr/>
                    <a:lstStyle/>
                    <a:p>
                      <a:endParaRPr lang="en-US" sz="2800" dirty="0"/>
                    </a:p>
                  </a:txBody>
                  <a:tcPr/>
                </a:tc>
                <a:tc>
                  <a:txBody>
                    <a:bodyPr/>
                    <a:lstStyle/>
                    <a:p>
                      <a:endParaRPr lang="en-US" sz="2800"/>
                    </a:p>
                  </a:txBody>
                  <a:tcPr/>
                </a:tc>
                <a:tc>
                  <a:txBody>
                    <a:bodyPr/>
                    <a:lstStyle/>
                    <a:p>
                      <a:r>
                        <a:rPr lang="en-US" sz="2800" dirty="0"/>
                        <a:t>Responding to death by suicide </a:t>
                      </a:r>
                    </a:p>
                  </a:txBody>
                  <a:tcPr/>
                </a:tc>
                <a:extLst>
                  <a:ext uri="{0D108BD9-81ED-4DB2-BD59-A6C34878D82A}">
                    <a16:rowId xmlns:a16="http://schemas.microsoft.com/office/drawing/2014/main" val="10002"/>
                  </a:ext>
                </a:extLst>
              </a:tr>
              <a:tr h="843311">
                <a:tc>
                  <a:txBody>
                    <a:bodyPr/>
                    <a:lstStyle/>
                    <a:p>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741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30" y="2611965"/>
            <a:ext cx="9180400" cy="4152900"/>
          </a:xfrm>
          <a:prstGeom prst="rect">
            <a:avLst/>
          </a:prstGeom>
        </p:spPr>
      </p:pic>
      <p:sp>
        <p:nvSpPr>
          <p:cNvPr id="5" name="Content Placeholder 2"/>
          <p:cNvSpPr txBox="1">
            <a:spLocks/>
          </p:cNvSpPr>
          <p:nvPr/>
        </p:nvSpPr>
        <p:spPr>
          <a:xfrm>
            <a:off x="346843" y="913869"/>
            <a:ext cx="11464884" cy="934942"/>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charset="0"/>
              <a:buChar char="•"/>
            </a:pPr>
            <a:r>
              <a:rPr lang="en-US" sz="3200" b="1" dirty="0"/>
              <a:t>Benefits of decades of research to routine service have been </a:t>
            </a:r>
            <a:r>
              <a:rPr lang="en-US" sz="3200" b="1" u="sng" dirty="0"/>
              <a:t>negligible</a:t>
            </a:r>
          </a:p>
          <a:p>
            <a:pPr marL="457200" indent="-457200">
              <a:buFont typeface="Arial" charset="0"/>
              <a:buChar char="•"/>
            </a:pPr>
            <a:r>
              <a:rPr lang="en-US" sz="3200" dirty="0"/>
              <a:t>It takes </a:t>
            </a:r>
            <a:r>
              <a:rPr lang="en-US" sz="3200" b="1" u="sng" dirty="0"/>
              <a:t>17 years</a:t>
            </a:r>
            <a:r>
              <a:rPr lang="en-US" sz="3200" b="1" dirty="0"/>
              <a:t> </a:t>
            </a:r>
            <a:r>
              <a:rPr lang="en-US" sz="3200" dirty="0"/>
              <a:t>for just 14% of original research to benefit practice </a:t>
            </a:r>
            <a:r>
              <a:rPr lang="en-US" dirty="0"/>
              <a:t>(</a:t>
            </a:r>
            <a:r>
              <a:rPr lang="en-US" dirty="0" err="1"/>
              <a:t>Balas</a:t>
            </a:r>
            <a:r>
              <a:rPr lang="en-US" dirty="0"/>
              <a:t> &amp; Boren, 2000)</a:t>
            </a:r>
          </a:p>
        </p:txBody>
      </p:sp>
      <p:sp>
        <p:nvSpPr>
          <p:cNvPr id="7" name="Title 1"/>
          <p:cNvSpPr txBox="1">
            <a:spLocks/>
          </p:cNvSpPr>
          <p:nvPr/>
        </p:nvSpPr>
        <p:spPr bwMode="auto">
          <a:xfrm>
            <a:off x="287197" y="75319"/>
            <a:ext cx="11277600" cy="7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ＭＳ Ｐゴシック" charset="0"/>
                <a:cs typeface="Geneva"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a:lstStyle>
          <a:p>
            <a:r>
              <a:rPr lang="en-US" sz="4400" b="0" kern="0" dirty="0">
                <a:latin typeface="+mn-lt"/>
              </a:rPr>
              <a:t>Contemporary Research-to-Practice Gaps</a:t>
            </a:r>
          </a:p>
        </p:txBody>
      </p:sp>
    </p:spTree>
    <p:extLst>
      <p:ext uri="{BB962C8B-B14F-4D97-AF65-F5344CB8AC3E}">
        <p14:creationId xmlns:p14="http://schemas.microsoft.com/office/powerpoint/2010/main" val="35176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777875" y="161925"/>
            <a:ext cx="33201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a:solidFill>
                  <a:schemeClr val="bg1"/>
                </a:solidFill>
                <a:latin typeface="Yu Gothic UI Semibold" panose="020B0700000000000000" pitchFamily="34" charset="-128"/>
                <a:ea typeface="Yu Gothic UI Semibold" panose="020B0700000000000000" pitchFamily="34" charset="-128"/>
              </a:rPr>
              <a:t>Disclaimer Slide</a:t>
            </a:r>
            <a:endParaRPr lang="en-US" altLang="en-US" sz="3400" dirty="0"/>
          </a:p>
        </p:txBody>
      </p:sp>
      <p:sp>
        <p:nvSpPr>
          <p:cNvPr id="15364" name="Content Placeholder 2"/>
          <p:cNvSpPr txBox="1">
            <a:spLocks/>
          </p:cNvSpPr>
          <p:nvPr/>
        </p:nvSpPr>
        <p:spPr bwMode="auto">
          <a:xfrm>
            <a:off x="777875" y="1720850"/>
            <a:ext cx="10780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p>
        </p:txBody>
      </p:sp>
      <p:sp>
        <p:nvSpPr>
          <p:cNvPr id="15365" name="Content Placeholder 2"/>
          <p:cNvSpPr txBox="1">
            <a:spLocks/>
          </p:cNvSpPr>
          <p:nvPr/>
        </p:nvSpPr>
        <p:spPr bwMode="auto">
          <a:xfrm>
            <a:off x="777875" y="1385888"/>
            <a:ext cx="107854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spcBef>
                <a:spcPct val="0"/>
              </a:spcBef>
              <a:spcAft>
                <a:spcPts val="1800"/>
              </a:spcAft>
            </a:pPr>
            <a:r>
              <a:rPr lang="en-US" sz="3800" dirty="0"/>
              <a:t>This webinar was developed [in part] under contract number HHSS283201200021I/HHS28342003T</a:t>
            </a:r>
            <a:r>
              <a:rPr lang="en-US" sz="3800" b="1" dirty="0"/>
              <a:t> </a:t>
            </a:r>
            <a:r>
              <a:rPr lang="en-US" sz="3800" dirty="0"/>
              <a:t>from the Substance Abuse and Mental Health Services Administration (SAMHSA), U.S. Department of Health and Human Services (HHS). The views, policies and opinions expressed are those of the authors and do not necessarily reflect those of SAMHSA or HHS.</a:t>
            </a:r>
          </a:p>
          <a:p>
            <a:pPr marL="0" indent="0" eaLnBrk="1" hangingPunct="1">
              <a:spcBef>
                <a:spcPct val="0"/>
              </a:spcBef>
            </a:pPr>
            <a:endParaRPr lang="en-US"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lbert-Training Binder Cartoon"/>
          <p:cNvPicPr>
            <a:picLocks noChangeAspect="1" noChangeArrowheads="1"/>
          </p:cNvPicPr>
          <p:nvPr/>
        </p:nvPicPr>
        <p:blipFill>
          <a:blip r:embed="rId3" cstate="print"/>
          <a:srcRect/>
          <a:stretch>
            <a:fillRect/>
          </a:stretch>
        </p:blipFill>
        <p:spPr bwMode="auto">
          <a:xfrm>
            <a:off x="279058" y="2015067"/>
            <a:ext cx="11726691" cy="3488266"/>
          </a:xfrm>
          <a:prstGeom prst="rect">
            <a:avLst/>
          </a:prstGeom>
          <a:noFill/>
          <a:ln w="9525">
            <a:noFill/>
            <a:miter lim="800000"/>
            <a:headEnd/>
            <a:tailEnd/>
          </a:ln>
        </p:spPr>
      </p:pic>
      <p:sp>
        <p:nvSpPr>
          <p:cNvPr id="3" name="Title 1"/>
          <p:cNvSpPr txBox="1">
            <a:spLocks/>
          </p:cNvSpPr>
          <p:nvPr/>
        </p:nvSpPr>
        <p:spPr bwMode="auto">
          <a:xfrm>
            <a:off x="304130" y="109185"/>
            <a:ext cx="11277600" cy="7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ＭＳ Ｐゴシック" charset="0"/>
                <a:cs typeface="Geneva"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a:lstStyle>
          <a:p>
            <a:r>
              <a:rPr lang="en-US" sz="4400" b="0" kern="0" dirty="0">
                <a:latin typeface="+mn-lt"/>
              </a:rPr>
              <a:t>Implementation Gap</a:t>
            </a:r>
          </a:p>
        </p:txBody>
      </p:sp>
    </p:spTree>
    <p:extLst>
      <p:ext uri="{BB962C8B-B14F-4D97-AF65-F5344CB8AC3E}">
        <p14:creationId xmlns:p14="http://schemas.microsoft.com/office/powerpoint/2010/main" val="1249775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48071" y="116606"/>
            <a:ext cx="11277600" cy="682831"/>
          </a:xfrm>
          <a:prstGeom prst="rect">
            <a:avLst/>
          </a:prstGeom>
        </p:spPr>
        <p:txBody>
          <a:bodyPr/>
          <a:lstStyle>
            <a:lvl1pPr algn="l" rtl="0" eaLnBrk="0" fontAlgn="base" hangingPunct="0">
              <a:spcBef>
                <a:spcPct val="0"/>
              </a:spcBef>
              <a:spcAft>
                <a:spcPct val="0"/>
              </a:spcAft>
              <a:defRPr sz="2400" b="1">
                <a:solidFill>
                  <a:schemeClr val="bg1"/>
                </a:solidFill>
                <a:latin typeface="+mj-lt"/>
                <a:ea typeface="ＭＳ Ｐゴシック" charset="0"/>
                <a:cs typeface="Geneva"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a:lstStyle>
          <a:p>
            <a:r>
              <a:rPr lang="en-US" sz="4400" b="0" kern="0" dirty="0">
                <a:latin typeface="+mn-lt"/>
              </a:rPr>
              <a:t>Implementation Determinants</a:t>
            </a:r>
          </a:p>
        </p:txBody>
      </p:sp>
      <p:sp>
        <p:nvSpPr>
          <p:cNvPr id="6" name="Content Placeholder 2"/>
          <p:cNvSpPr txBox="1">
            <a:spLocks/>
          </p:cNvSpPr>
          <p:nvPr/>
        </p:nvSpPr>
        <p:spPr>
          <a:xfrm>
            <a:off x="403104" y="1200000"/>
            <a:ext cx="11549839" cy="5111157"/>
          </a:xfrm>
          <a:prstGeom prst="rect">
            <a:avLst/>
          </a:prstGeom>
        </p:spPr>
        <p:txBody>
          <a:bodyPr>
            <a:noAutofit/>
          </a:bodyPr>
          <a:lstStyle>
            <a:lvl1pPr marL="342900" indent="-342900" algn="l" rtl="0" eaLnBrk="0" fontAlgn="base" hangingPunct="0">
              <a:spcBef>
                <a:spcPct val="20000"/>
              </a:spcBef>
              <a:spcAft>
                <a:spcPct val="0"/>
              </a:spcAft>
              <a:buChar char="•"/>
              <a:defRPr sz="2400">
                <a:solidFill>
                  <a:srgbClr val="525353"/>
                </a:solidFill>
                <a:latin typeface="+mn-lt"/>
                <a:ea typeface="ＭＳ Ｐゴシック" charset="0"/>
                <a:cs typeface="Geneva" charset="0"/>
              </a:defRPr>
            </a:lvl1pPr>
            <a:lvl2pPr marL="742950" indent="-285750" algn="l" rtl="0" eaLnBrk="0" fontAlgn="base" hangingPunct="0">
              <a:spcBef>
                <a:spcPct val="20000"/>
              </a:spcBef>
              <a:spcAft>
                <a:spcPct val="0"/>
              </a:spcAft>
              <a:buSzPct val="95000"/>
              <a:buChar char="•"/>
              <a:defRPr sz="2000">
                <a:solidFill>
                  <a:srgbClr val="525353"/>
                </a:solidFill>
                <a:latin typeface="+mn-lt"/>
                <a:ea typeface="+mn-ea"/>
                <a:cs typeface="Geneva" charset="0"/>
              </a:defRPr>
            </a:lvl2pPr>
            <a:lvl3pPr marL="11430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3pPr>
            <a:lvl4pPr marL="16002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4pPr>
            <a:lvl5pPr marL="20574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5pPr>
            <a:lvl6pPr marL="2514600" indent="-228600" algn="l" rtl="0" fontAlgn="base">
              <a:spcBef>
                <a:spcPct val="20000"/>
              </a:spcBef>
              <a:spcAft>
                <a:spcPct val="0"/>
              </a:spcAft>
              <a:buSzPct val="95000"/>
              <a:buChar char="•"/>
              <a:defRPr sz="2000">
                <a:solidFill>
                  <a:srgbClr val="525353"/>
                </a:solidFill>
                <a:latin typeface="+mn-lt"/>
                <a:ea typeface="+mn-ea"/>
              </a:defRPr>
            </a:lvl6pPr>
            <a:lvl7pPr marL="2971800" indent="-228600" algn="l" rtl="0" fontAlgn="base">
              <a:spcBef>
                <a:spcPct val="20000"/>
              </a:spcBef>
              <a:spcAft>
                <a:spcPct val="0"/>
              </a:spcAft>
              <a:buSzPct val="95000"/>
              <a:buChar char="•"/>
              <a:defRPr sz="2000">
                <a:solidFill>
                  <a:srgbClr val="525353"/>
                </a:solidFill>
                <a:latin typeface="+mn-lt"/>
                <a:ea typeface="+mn-ea"/>
              </a:defRPr>
            </a:lvl7pPr>
            <a:lvl8pPr marL="3429000" indent="-228600" algn="l" rtl="0" fontAlgn="base">
              <a:spcBef>
                <a:spcPct val="20000"/>
              </a:spcBef>
              <a:spcAft>
                <a:spcPct val="0"/>
              </a:spcAft>
              <a:buSzPct val="95000"/>
              <a:buChar char="•"/>
              <a:defRPr sz="2000">
                <a:solidFill>
                  <a:srgbClr val="525353"/>
                </a:solidFill>
                <a:latin typeface="+mn-lt"/>
                <a:ea typeface="+mn-ea"/>
              </a:defRPr>
            </a:lvl8pPr>
            <a:lvl9pPr marL="3886200" indent="-228600" algn="l" rtl="0" fontAlgn="base">
              <a:spcBef>
                <a:spcPct val="20000"/>
              </a:spcBef>
              <a:spcAft>
                <a:spcPct val="0"/>
              </a:spcAft>
              <a:buSzPct val="95000"/>
              <a:buChar char="•"/>
              <a:defRPr sz="2000">
                <a:solidFill>
                  <a:srgbClr val="525353"/>
                </a:solidFill>
                <a:latin typeface="+mn-lt"/>
                <a:ea typeface="+mn-ea"/>
              </a:defRPr>
            </a:lvl9pPr>
          </a:lstStyle>
          <a:p>
            <a:r>
              <a:rPr lang="en-US" sz="3600" kern="0" dirty="0">
                <a:solidFill>
                  <a:schemeClr val="tx1"/>
                </a:solidFill>
              </a:rPr>
              <a:t>Factors that obstruct or enable changes in professional behaviors or service delivery processes </a:t>
            </a:r>
            <a:r>
              <a:rPr lang="is-IS" sz="3600" kern="0" dirty="0">
                <a:solidFill>
                  <a:schemeClr val="tx1"/>
                </a:solidFill>
              </a:rPr>
              <a:t>(i.e., </a:t>
            </a:r>
            <a:r>
              <a:rPr lang="is-IS" sz="3600" i="1" kern="0" dirty="0">
                <a:solidFill>
                  <a:schemeClr val="tx1"/>
                </a:solidFill>
              </a:rPr>
              <a:t>barriers and facilitators</a:t>
            </a:r>
            <a:r>
              <a:rPr lang="is-IS" sz="3600" kern="0" dirty="0">
                <a:solidFill>
                  <a:schemeClr val="tx1"/>
                </a:solidFill>
              </a:rPr>
              <a:t>)</a:t>
            </a:r>
            <a:r>
              <a:rPr lang="en-US" sz="3600" kern="0" dirty="0">
                <a:solidFill>
                  <a:schemeClr val="tx1"/>
                </a:solidFill>
              </a:rPr>
              <a:t> </a:t>
            </a:r>
            <a:r>
              <a:rPr lang="en-US" sz="2800" kern="0" dirty="0">
                <a:solidFill>
                  <a:schemeClr val="tx1"/>
                </a:solidFill>
              </a:rPr>
              <a:t>(Krause et al., 2014)</a:t>
            </a:r>
          </a:p>
          <a:p>
            <a:endParaRPr lang="en-US" sz="3600" kern="0" dirty="0">
              <a:solidFill>
                <a:schemeClr val="tx1"/>
              </a:solidFill>
            </a:endParaRPr>
          </a:p>
          <a:p>
            <a:r>
              <a:rPr lang="en-US" sz="3600" kern="0" dirty="0">
                <a:solidFill>
                  <a:schemeClr val="tx1"/>
                </a:solidFill>
              </a:rPr>
              <a:t>Helpful determinant resources</a:t>
            </a:r>
          </a:p>
          <a:p>
            <a:pPr lvl="1"/>
            <a:r>
              <a:rPr lang="en-US" sz="2800" kern="0" dirty="0">
                <a:solidFill>
                  <a:schemeClr val="tx1"/>
                </a:solidFill>
              </a:rPr>
              <a:t>Conceptual frameworks (e.g., CFIR, TDF, etc.)</a:t>
            </a:r>
          </a:p>
          <a:p>
            <a:pPr lvl="1"/>
            <a:r>
              <a:rPr lang="en-US" sz="2800" kern="0" dirty="0">
                <a:solidFill>
                  <a:schemeClr val="tx1"/>
                </a:solidFill>
              </a:rPr>
              <a:t>Taxonomy of determinants (</a:t>
            </a:r>
            <a:r>
              <a:rPr lang="en-US" sz="2800" kern="0" dirty="0" err="1">
                <a:solidFill>
                  <a:schemeClr val="tx1"/>
                </a:solidFill>
              </a:rPr>
              <a:t>Flottorp</a:t>
            </a:r>
            <a:r>
              <a:rPr lang="en-US" sz="2800" kern="0" dirty="0">
                <a:solidFill>
                  <a:schemeClr val="tx1"/>
                </a:solidFill>
              </a:rPr>
              <a:t> et al., 2013)</a:t>
            </a:r>
          </a:p>
          <a:p>
            <a:pPr lvl="1"/>
            <a:r>
              <a:rPr lang="en-US" sz="2800" kern="0" dirty="0">
                <a:solidFill>
                  <a:schemeClr val="tx1"/>
                </a:solidFill>
              </a:rPr>
              <a:t>Specific measures </a:t>
            </a:r>
            <a:r>
              <a:rPr lang="mr-IN" sz="2800" kern="0" dirty="0">
                <a:solidFill>
                  <a:schemeClr val="tx1"/>
                </a:solidFill>
              </a:rPr>
              <a:t>–</a:t>
            </a:r>
            <a:r>
              <a:rPr lang="en-US" sz="2800" kern="0" dirty="0">
                <a:solidFill>
                  <a:schemeClr val="tx1"/>
                </a:solidFill>
              </a:rPr>
              <a:t> e.g., ILS (Aarons et al., 2014), ICS (</a:t>
            </a:r>
            <a:r>
              <a:rPr lang="en-US" sz="2800" kern="0" dirty="0" err="1">
                <a:solidFill>
                  <a:schemeClr val="tx1"/>
                </a:solidFill>
              </a:rPr>
              <a:t>Ehrhart</a:t>
            </a:r>
            <a:r>
              <a:rPr lang="en-US" sz="2800" kern="0" dirty="0">
                <a:solidFill>
                  <a:schemeClr val="tx1"/>
                </a:solidFill>
              </a:rPr>
              <a:t> et al., 2013), OSC (Glisson et al., 2008), etc.</a:t>
            </a:r>
          </a:p>
          <a:p>
            <a:endParaRPr lang="en-US" sz="2000" kern="0" dirty="0"/>
          </a:p>
          <a:p>
            <a:endParaRPr lang="is-IS" sz="1000" kern="0" dirty="0"/>
          </a:p>
        </p:txBody>
      </p:sp>
    </p:spTree>
    <p:extLst>
      <p:ext uri="{BB962C8B-B14F-4D97-AF65-F5344CB8AC3E}">
        <p14:creationId xmlns:p14="http://schemas.microsoft.com/office/powerpoint/2010/main" val="53792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581" y="1253788"/>
            <a:ext cx="7289363" cy="494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624797" y="1025756"/>
            <a:ext cx="2008095" cy="584775"/>
          </a:xfrm>
          <a:prstGeom prst="rect">
            <a:avLst/>
          </a:prstGeom>
          <a:noFill/>
        </p:spPr>
        <p:txBody>
          <a:bodyPr wrap="square" rtlCol="0">
            <a:spAutoFit/>
          </a:bodyPr>
          <a:lstStyle/>
          <a:p>
            <a:pPr fontAlgn="auto">
              <a:spcBef>
                <a:spcPts val="0"/>
              </a:spcBef>
              <a:spcAft>
                <a:spcPts val="0"/>
              </a:spcAft>
            </a:pPr>
            <a:r>
              <a:rPr lang="en-US" sz="1600" dirty="0">
                <a:solidFill>
                  <a:srgbClr val="DE6225"/>
                </a:solidFill>
                <a:latin typeface="Franklin Gothic Medium"/>
                <a:ea typeface=""/>
              </a:rPr>
              <a:t>#43. Make training dynamic</a:t>
            </a:r>
          </a:p>
        </p:txBody>
      </p:sp>
      <p:cxnSp>
        <p:nvCxnSpPr>
          <p:cNvPr id="8" name="Straight Arrow Connector 7"/>
          <p:cNvCxnSpPr/>
          <p:nvPr/>
        </p:nvCxnSpPr>
        <p:spPr>
          <a:xfrm>
            <a:off x="10628844" y="1503042"/>
            <a:ext cx="585010" cy="44645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267196" y="133539"/>
            <a:ext cx="11277600" cy="682831"/>
          </a:xfrm>
          <a:prstGeom prst="rect">
            <a:avLst/>
          </a:prstGeom>
        </p:spPr>
        <p:txBody>
          <a:bodyPr/>
          <a:lstStyle>
            <a:lvl1pPr algn="l" rtl="0" eaLnBrk="0" fontAlgn="base" hangingPunct="0">
              <a:spcBef>
                <a:spcPct val="0"/>
              </a:spcBef>
              <a:spcAft>
                <a:spcPct val="0"/>
              </a:spcAft>
              <a:defRPr sz="2400" b="1">
                <a:solidFill>
                  <a:schemeClr val="bg1"/>
                </a:solidFill>
                <a:latin typeface="+mj-lt"/>
                <a:ea typeface="ＭＳ Ｐゴシック" charset="0"/>
                <a:cs typeface="Geneva"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a:lstStyle>
          <a:p>
            <a:r>
              <a:rPr lang="en-US" sz="4400" b="0" kern="0" dirty="0">
                <a:latin typeface="+mn-lt"/>
              </a:rPr>
              <a:t>Implementation Strategies</a:t>
            </a:r>
          </a:p>
        </p:txBody>
      </p:sp>
      <p:sp>
        <p:nvSpPr>
          <p:cNvPr id="6" name="Content Placeholder 2"/>
          <p:cNvSpPr txBox="1">
            <a:spLocks/>
          </p:cNvSpPr>
          <p:nvPr/>
        </p:nvSpPr>
        <p:spPr>
          <a:xfrm>
            <a:off x="403106" y="1168763"/>
            <a:ext cx="4260476" cy="4824283"/>
          </a:xfrm>
          <a:prstGeom prst="rect">
            <a:avLst/>
          </a:prstGeom>
        </p:spPr>
        <p:txBody>
          <a:bodyPr>
            <a:noAutofit/>
          </a:bodyPr>
          <a:lstStyle>
            <a:lvl1pPr marL="342900" indent="-342900" algn="l" rtl="0" eaLnBrk="0" fontAlgn="base" hangingPunct="0">
              <a:spcBef>
                <a:spcPct val="20000"/>
              </a:spcBef>
              <a:spcAft>
                <a:spcPct val="0"/>
              </a:spcAft>
              <a:buChar char="•"/>
              <a:defRPr sz="2400">
                <a:solidFill>
                  <a:srgbClr val="525353"/>
                </a:solidFill>
                <a:latin typeface="+mn-lt"/>
                <a:ea typeface="ＭＳ Ｐゴシック" charset="0"/>
                <a:cs typeface="Geneva" charset="0"/>
              </a:defRPr>
            </a:lvl1pPr>
            <a:lvl2pPr marL="742950" indent="-285750" algn="l" rtl="0" eaLnBrk="0" fontAlgn="base" hangingPunct="0">
              <a:spcBef>
                <a:spcPct val="20000"/>
              </a:spcBef>
              <a:spcAft>
                <a:spcPct val="0"/>
              </a:spcAft>
              <a:buSzPct val="95000"/>
              <a:buChar char="•"/>
              <a:defRPr sz="2000">
                <a:solidFill>
                  <a:srgbClr val="525353"/>
                </a:solidFill>
                <a:latin typeface="+mn-lt"/>
                <a:ea typeface="+mn-ea"/>
                <a:cs typeface="Geneva" charset="0"/>
              </a:defRPr>
            </a:lvl2pPr>
            <a:lvl3pPr marL="11430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3pPr>
            <a:lvl4pPr marL="16002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4pPr>
            <a:lvl5pPr marL="20574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5pPr>
            <a:lvl6pPr marL="2514600" indent="-228600" algn="l" rtl="0" fontAlgn="base">
              <a:spcBef>
                <a:spcPct val="20000"/>
              </a:spcBef>
              <a:spcAft>
                <a:spcPct val="0"/>
              </a:spcAft>
              <a:buSzPct val="95000"/>
              <a:buChar char="•"/>
              <a:defRPr sz="2000">
                <a:solidFill>
                  <a:srgbClr val="525353"/>
                </a:solidFill>
                <a:latin typeface="+mn-lt"/>
                <a:ea typeface="+mn-ea"/>
              </a:defRPr>
            </a:lvl6pPr>
            <a:lvl7pPr marL="2971800" indent="-228600" algn="l" rtl="0" fontAlgn="base">
              <a:spcBef>
                <a:spcPct val="20000"/>
              </a:spcBef>
              <a:spcAft>
                <a:spcPct val="0"/>
              </a:spcAft>
              <a:buSzPct val="95000"/>
              <a:buChar char="•"/>
              <a:defRPr sz="2000">
                <a:solidFill>
                  <a:srgbClr val="525353"/>
                </a:solidFill>
                <a:latin typeface="+mn-lt"/>
                <a:ea typeface="+mn-ea"/>
              </a:defRPr>
            </a:lvl7pPr>
            <a:lvl8pPr marL="3429000" indent="-228600" algn="l" rtl="0" fontAlgn="base">
              <a:spcBef>
                <a:spcPct val="20000"/>
              </a:spcBef>
              <a:spcAft>
                <a:spcPct val="0"/>
              </a:spcAft>
              <a:buSzPct val="95000"/>
              <a:buChar char="•"/>
              <a:defRPr sz="2000">
                <a:solidFill>
                  <a:srgbClr val="525353"/>
                </a:solidFill>
                <a:latin typeface="+mn-lt"/>
                <a:ea typeface="+mn-ea"/>
              </a:defRPr>
            </a:lvl8pPr>
            <a:lvl9pPr marL="3886200" indent="-228600" algn="l" rtl="0" fontAlgn="base">
              <a:spcBef>
                <a:spcPct val="20000"/>
              </a:spcBef>
              <a:spcAft>
                <a:spcPct val="0"/>
              </a:spcAft>
              <a:buSzPct val="95000"/>
              <a:buChar char="•"/>
              <a:defRPr sz="2000">
                <a:solidFill>
                  <a:srgbClr val="525353"/>
                </a:solidFill>
                <a:latin typeface="+mn-lt"/>
                <a:ea typeface="+mn-ea"/>
              </a:defRPr>
            </a:lvl9pPr>
          </a:lstStyle>
          <a:p>
            <a:pPr marL="342900" lvl="1" indent="-342900">
              <a:buSzTx/>
            </a:pPr>
            <a:r>
              <a:rPr lang="en-US" sz="3200" dirty="0">
                <a:solidFill>
                  <a:schemeClr val="tx1"/>
                </a:solidFill>
              </a:rPr>
              <a:t>Methods or techniques used to enhance the adoption, implementation, &amp; sustainment of practices </a:t>
            </a:r>
            <a:r>
              <a:rPr lang="en-US" sz="2400" kern="0" dirty="0">
                <a:solidFill>
                  <a:schemeClr val="tx1"/>
                </a:solidFill>
              </a:rPr>
              <a:t>(Powell et al., 2012; Proctor et al,. 2013)</a:t>
            </a:r>
          </a:p>
        </p:txBody>
      </p:sp>
      <p:sp>
        <p:nvSpPr>
          <p:cNvPr id="7" name="TextBox 6"/>
          <p:cNvSpPr txBox="1"/>
          <p:nvPr/>
        </p:nvSpPr>
        <p:spPr>
          <a:xfrm>
            <a:off x="6275302" y="6319480"/>
            <a:ext cx="4231197" cy="369332"/>
          </a:xfrm>
          <a:prstGeom prst="rect">
            <a:avLst/>
          </a:prstGeom>
          <a:noFill/>
        </p:spPr>
        <p:txBody>
          <a:bodyPr wrap="square" rtlCol="0">
            <a:spAutoFit/>
          </a:bodyPr>
          <a:lstStyle/>
          <a:p>
            <a:r>
              <a:rPr lang="en-US" sz="1800" dirty="0">
                <a:solidFill>
                  <a:schemeClr val="tx1"/>
                </a:solidFill>
              </a:rPr>
              <a:t>Lyon et al. (under review)</a:t>
            </a:r>
          </a:p>
        </p:txBody>
      </p:sp>
      <p:cxnSp>
        <p:nvCxnSpPr>
          <p:cNvPr id="10" name="Straight Arrow Connector 9"/>
          <p:cNvCxnSpPr/>
          <p:nvPr/>
        </p:nvCxnSpPr>
        <p:spPr>
          <a:xfrm>
            <a:off x="8390900" y="2031016"/>
            <a:ext cx="1343466" cy="16445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30928" y="1623128"/>
            <a:ext cx="3193869" cy="584775"/>
          </a:xfrm>
          <a:prstGeom prst="rect">
            <a:avLst/>
          </a:prstGeom>
          <a:noFill/>
        </p:spPr>
        <p:txBody>
          <a:bodyPr wrap="square" rtlCol="0">
            <a:spAutoFit/>
          </a:bodyPr>
          <a:lstStyle/>
          <a:p>
            <a:pPr fontAlgn="auto">
              <a:spcBef>
                <a:spcPts val="0"/>
              </a:spcBef>
              <a:spcAft>
                <a:spcPts val="0"/>
              </a:spcAft>
            </a:pPr>
            <a:r>
              <a:rPr lang="en-US" sz="1600" dirty="0">
                <a:solidFill>
                  <a:srgbClr val="DE6225"/>
                </a:solidFill>
                <a:latin typeface="Franklin Gothic Medium"/>
                <a:ea typeface=""/>
              </a:rPr>
              <a:t>#42. Distribute Educational Materials</a:t>
            </a:r>
          </a:p>
        </p:txBody>
      </p:sp>
      <p:sp>
        <p:nvSpPr>
          <p:cNvPr id="15" name="TextBox 14"/>
          <p:cNvSpPr txBox="1"/>
          <p:nvPr/>
        </p:nvSpPr>
        <p:spPr>
          <a:xfrm>
            <a:off x="2431744" y="5281106"/>
            <a:ext cx="2008095" cy="584775"/>
          </a:xfrm>
          <a:prstGeom prst="rect">
            <a:avLst/>
          </a:prstGeom>
          <a:noFill/>
        </p:spPr>
        <p:txBody>
          <a:bodyPr wrap="square" rtlCol="0">
            <a:spAutoFit/>
          </a:bodyPr>
          <a:lstStyle/>
          <a:p>
            <a:pPr fontAlgn="auto">
              <a:spcBef>
                <a:spcPts val="0"/>
              </a:spcBef>
              <a:spcAft>
                <a:spcPts val="0"/>
              </a:spcAft>
            </a:pPr>
            <a:r>
              <a:rPr lang="en-US" sz="1600" dirty="0">
                <a:solidFill>
                  <a:srgbClr val="DE6225"/>
                </a:solidFill>
                <a:latin typeface="Franklin Gothic Medium"/>
                <a:ea typeface=""/>
              </a:rPr>
              <a:t>#70. Change school or community sites</a:t>
            </a:r>
          </a:p>
        </p:txBody>
      </p:sp>
      <p:cxnSp>
        <p:nvCxnSpPr>
          <p:cNvPr id="16" name="Straight Arrow Connector 15"/>
          <p:cNvCxnSpPr/>
          <p:nvPr/>
        </p:nvCxnSpPr>
        <p:spPr>
          <a:xfrm flipV="1">
            <a:off x="4211782" y="5249107"/>
            <a:ext cx="1551709" cy="36792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79667" y="5919264"/>
            <a:ext cx="2008095" cy="830997"/>
          </a:xfrm>
          <a:prstGeom prst="rect">
            <a:avLst/>
          </a:prstGeom>
          <a:noFill/>
        </p:spPr>
        <p:txBody>
          <a:bodyPr wrap="square" rtlCol="0">
            <a:spAutoFit/>
          </a:bodyPr>
          <a:lstStyle/>
          <a:p>
            <a:pPr fontAlgn="auto">
              <a:spcBef>
                <a:spcPts val="0"/>
              </a:spcBef>
              <a:spcAft>
                <a:spcPts val="0"/>
              </a:spcAft>
            </a:pPr>
            <a:r>
              <a:rPr lang="en-US" sz="1600" dirty="0">
                <a:solidFill>
                  <a:srgbClr val="DE6225"/>
                </a:solidFill>
                <a:latin typeface="Franklin Gothic Medium"/>
                <a:ea typeface=""/>
              </a:rPr>
              <a:t>#71. Create or change credentialing / PD standards</a:t>
            </a:r>
          </a:p>
        </p:txBody>
      </p:sp>
      <p:cxnSp>
        <p:nvCxnSpPr>
          <p:cNvPr id="21" name="Straight Arrow Connector 20"/>
          <p:cNvCxnSpPr/>
          <p:nvPr/>
        </p:nvCxnSpPr>
        <p:spPr>
          <a:xfrm flipV="1">
            <a:off x="5763491" y="5452374"/>
            <a:ext cx="932148" cy="62669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7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5" grpId="0"/>
      <p:bldP spid="15" grpId="1"/>
      <p:bldP spid="19" grpId="0"/>
      <p:bldP spid="1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2303745"/>
              </p:ext>
            </p:extLst>
          </p:nvPr>
        </p:nvGraphicFramePr>
        <p:xfrm>
          <a:off x="617569" y="2357080"/>
          <a:ext cx="109728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31387" y="188572"/>
            <a:ext cx="11277600" cy="682831"/>
          </a:xfrm>
          <a:prstGeom prst="rect">
            <a:avLst/>
          </a:prstGeom>
        </p:spPr>
        <p:txBody>
          <a:bodyPr/>
          <a:lstStyle>
            <a:lvl1pPr algn="l" rtl="0" eaLnBrk="0" fontAlgn="base" hangingPunct="0">
              <a:spcBef>
                <a:spcPct val="0"/>
              </a:spcBef>
              <a:spcAft>
                <a:spcPct val="0"/>
              </a:spcAft>
              <a:defRPr sz="2400" b="1">
                <a:solidFill>
                  <a:schemeClr val="bg1"/>
                </a:solidFill>
                <a:latin typeface="+mj-lt"/>
                <a:ea typeface="ＭＳ Ｐゴシック" charset="0"/>
                <a:cs typeface="Geneva"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Geneva" charset="0"/>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a:lstStyle>
          <a:p>
            <a:r>
              <a:rPr lang="en-US" sz="4400" b="0" kern="0" dirty="0">
                <a:latin typeface="+mn-lt"/>
              </a:rPr>
              <a:t>Implementation Outcomes</a:t>
            </a:r>
          </a:p>
        </p:txBody>
      </p:sp>
      <p:sp>
        <p:nvSpPr>
          <p:cNvPr id="4" name="TextBox 3"/>
          <p:cNvSpPr txBox="1"/>
          <p:nvPr/>
        </p:nvSpPr>
        <p:spPr>
          <a:xfrm>
            <a:off x="653682" y="6319480"/>
            <a:ext cx="4231197" cy="369332"/>
          </a:xfrm>
          <a:prstGeom prst="rect">
            <a:avLst/>
          </a:prstGeom>
          <a:noFill/>
        </p:spPr>
        <p:txBody>
          <a:bodyPr wrap="square" rtlCol="0">
            <a:spAutoFit/>
          </a:bodyPr>
          <a:lstStyle/>
          <a:p>
            <a:r>
              <a:rPr lang="en-US" sz="1800" dirty="0">
                <a:solidFill>
                  <a:schemeClr val="tx1"/>
                </a:solidFill>
              </a:rPr>
              <a:t>(Proctor et al., 2011)</a:t>
            </a:r>
          </a:p>
        </p:txBody>
      </p:sp>
      <p:sp>
        <p:nvSpPr>
          <p:cNvPr id="5" name="Content Placeholder 2"/>
          <p:cNvSpPr txBox="1">
            <a:spLocks/>
          </p:cNvSpPr>
          <p:nvPr/>
        </p:nvSpPr>
        <p:spPr>
          <a:xfrm>
            <a:off x="331387" y="1283893"/>
            <a:ext cx="11549839" cy="1502860"/>
          </a:xfrm>
          <a:prstGeom prst="rect">
            <a:avLst/>
          </a:prstGeom>
        </p:spPr>
        <p:txBody>
          <a:bodyPr>
            <a:noAutofit/>
          </a:bodyPr>
          <a:lstStyle>
            <a:lvl1pPr marL="342900" indent="-342900" algn="l" rtl="0" eaLnBrk="0" fontAlgn="base" hangingPunct="0">
              <a:spcBef>
                <a:spcPct val="20000"/>
              </a:spcBef>
              <a:spcAft>
                <a:spcPct val="0"/>
              </a:spcAft>
              <a:buChar char="•"/>
              <a:defRPr sz="2400">
                <a:solidFill>
                  <a:srgbClr val="525353"/>
                </a:solidFill>
                <a:latin typeface="+mn-lt"/>
                <a:ea typeface="ＭＳ Ｐゴシック" charset="0"/>
                <a:cs typeface="Geneva" charset="0"/>
              </a:defRPr>
            </a:lvl1pPr>
            <a:lvl2pPr marL="742950" indent="-285750" algn="l" rtl="0" eaLnBrk="0" fontAlgn="base" hangingPunct="0">
              <a:spcBef>
                <a:spcPct val="20000"/>
              </a:spcBef>
              <a:spcAft>
                <a:spcPct val="0"/>
              </a:spcAft>
              <a:buSzPct val="95000"/>
              <a:buChar char="•"/>
              <a:defRPr sz="2000">
                <a:solidFill>
                  <a:srgbClr val="525353"/>
                </a:solidFill>
                <a:latin typeface="+mn-lt"/>
                <a:ea typeface="+mn-ea"/>
                <a:cs typeface="Geneva" charset="0"/>
              </a:defRPr>
            </a:lvl2pPr>
            <a:lvl3pPr marL="11430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3pPr>
            <a:lvl4pPr marL="16002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4pPr>
            <a:lvl5pPr marL="2057400" indent="-228600" algn="l" rtl="0" eaLnBrk="0" fontAlgn="base" hangingPunct="0">
              <a:spcBef>
                <a:spcPct val="20000"/>
              </a:spcBef>
              <a:spcAft>
                <a:spcPct val="0"/>
              </a:spcAft>
              <a:buSzPct val="95000"/>
              <a:buChar char="•"/>
              <a:defRPr sz="2000">
                <a:solidFill>
                  <a:srgbClr val="525353"/>
                </a:solidFill>
                <a:latin typeface="+mn-lt"/>
                <a:ea typeface="+mn-ea"/>
                <a:cs typeface="Geneva" charset="0"/>
              </a:defRPr>
            </a:lvl5pPr>
            <a:lvl6pPr marL="2514600" indent="-228600" algn="l" rtl="0" fontAlgn="base">
              <a:spcBef>
                <a:spcPct val="20000"/>
              </a:spcBef>
              <a:spcAft>
                <a:spcPct val="0"/>
              </a:spcAft>
              <a:buSzPct val="95000"/>
              <a:buChar char="•"/>
              <a:defRPr sz="2000">
                <a:solidFill>
                  <a:srgbClr val="525353"/>
                </a:solidFill>
                <a:latin typeface="+mn-lt"/>
                <a:ea typeface="+mn-ea"/>
              </a:defRPr>
            </a:lvl6pPr>
            <a:lvl7pPr marL="2971800" indent="-228600" algn="l" rtl="0" fontAlgn="base">
              <a:spcBef>
                <a:spcPct val="20000"/>
              </a:spcBef>
              <a:spcAft>
                <a:spcPct val="0"/>
              </a:spcAft>
              <a:buSzPct val="95000"/>
              <a:buChar char="•"/>
              <a:defRPr sz="2000">
                <a:solidFill>
                  <a:srgbClr val="525353"/>
                </a:solidFill>
                <a:latin typeface="+mn-lt"/>
                <a:ea typeface="+mn-ea"/>
              </a:defRPr>
            </a:lvl7pPr>
            <a:lvl8pPr marL="3429000" indent="-228600" algn="l" rtl="0" fontAlgn="base">
              <a:spcBef>
                <a:spcPct val="20000"/>
              </a:spcBef>
              <a:spcAft>
                <a:spcPct val="0"/>
              </a:spcAft>
              <a:buSzPct val="95000"/>
              <a:buChar char="•"/>
              <a:defRPr sz="2000">
                <a:solidFill>
                  <a:srgbClr val="525353"/>
                </a:solidFill>
                <a:latin typeface="+mn-lt"/>
                <a:ea typeface="+mn-ea"/>
              </a:defRPr>
            </a:lvl8pPr>
            <a:lvl9pPr marL="3886200" indent="-228600" algn="l" rtl="0" fontAlgn="base">
              <a:spcBef>
                <a:spcPct val="20000"/>
              </a:spcBef>
              <a:spcAft>
                <a:spcPct val="0"/>
              </a:spcAft>
              <a:buSzPct val="95000"/>
              <a:buChar char="•"/>
              <a:defRPr sz="2000">
                <a:solidFill>
                  <a:srgbClr val="525353"/>
                </a:solidFill>
                <a:latin typeface="+mn-lt"/>
                <a:ea typeface="+mn-ea"/>
              </a:defRPr>
            </a:lvl9pPr>
          </a:lstStyle>
          <a:p>
            <a:r>
              <a:rPr lang="en-US" sz="3200" kern="0" dirty="0">
                <a:solidFill>
                  <a:schemeClr val="tx1"/>
                </a:solidFill>
              </a:rPr>
              <a:t>Effects of deliberate actions to implement new practices </a:t>
            </a:r>
            <a:r>
              <a:rPr lang="is-IS" kern="0" dirty="0">
                <a:solidFill>
                  <a:schemeClr val="tx1"/>
                </a:solidFill>
              </a:rPr>
              <a:t>(Proctor et al., 2011)</a:t>
            </a:r>
            <a:endParaRPr lang="en-US" b="1" kern="0" dirty="0">
              <a:solidFill>
                <a:schemeClr val="tx1"/>
              </a:solidFill>
            </a:endParaRPr>
          </a:p>
        </p:txBody>
      </p:sp>
    </p:spTree>
    <p:extLst>
      <p:ext uri="{BB962C8B-B14F-4D97-AF65-F5344CB8AC3E}">
        <p14:creationId xmlns:p14="http://schemas.microsoft.com/office/powerpoint/2010/main" val="5665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0" y="0"/>
            <a:ext cx="11277600" cy="1219200"/>
          </a:xfrm>
        </p:spPr>
        <p:txBody>
          <a:bodyPr/>
          <a:lstStyle/>
          <a:p>
            <a:r>
              <a:rPr lang="en-US" dirty="0">
                <a:solidFill>
                  <a:schemeClr val="bg1"/>
                </a:solidFill>
              </a:rPr>
              <a:t>Your role in helping youth </a:t>
            </a:r>
          </a:p>
        </p:txBody>
      </p:sp>
      <p:sp>
        <p:nvSpPr>
          <p:cNvPr id="3" name="Content Placeholder 2"/>
          <p:cNvSpPr>
            <a:spLocks noGrp="1"/>
          </p:cNvSpPr>
          <p:nvPr>
            <p:ph idx="4294967295"/>
          </p:nvPr>
        </p:nvSpPr>
        <p:spPr>
          <a:xfrm>
            <a:off x="546100" y="1346200"/>
            <a:ext cx="11645900" cy="4597400"/>
          </a:xfrm>
        </p:spPr>
        <p:txBody>
          <a:bodyPr/>
          <a:lstStyle/>
          <a:p>
            <a:r>
              <a:rPr lang="en-US" sz="3600" dirty="0"/>
              <a:t>Unique position to intervene!</a:t>
            </a:r>
          </a:p>
          <a:p>
            <a:endParaRPr lang="en-US" sz="3600" dirty="0"/>
          </a:p>
          <a:p>
            <a:r>
              <a:rPr lang="en-US" sz="3600" dirty="0"/>
              <a:t>Core tasks are to: </a:t>
            </a:r>
          </a:p>
          <a:p>
            <a:pPr lvl="1"/>
            <a:r>
              <a:rPr lang="en-US" sz="3200" dirty="0"/>
              <a:t>Ask the question! </a:t>
            </a:r>
          </a:p>
          <a:p>
            <a:pPr lvl="1"/>
            <a:r>
              <a:rPr lang="en-US" sz="3200" dirty="0"/>
              <a:t>Understand patient’s self-harm</a:t>
            </a:r>
          </a:p>
          <a:p>
            <a:pPr lvl="1"/>
            <a:r>
              <a:rPr lang="en-US" sz="3200" dirty="0"/>
              <a:t>Assess severity of behavior</a:t>
            </a:r>
          </a:p>
          <a:p>
            <a:pPr lvl="1"/>
            <a:r>
              <a:rPr lang="en-US" sz="3200" dirty="0"/>
              <a:t>Present options for alteratives </a:t>
            </a:r>
          </a:p>
          <a:p>
            <a:pPr lvl="1"/>
            <a:r>
              <a:rPr lang="en-US" sz="3200" dirty="0"/>
              <a:t>Monitoring the status, ensuring continuity of care, and reconnect with behavioral health as needed </a:t>
            </a:r>
          </a:p>
        </p:txBody>
      </p:sp>
    </p:spTree>
    <p:extLst>
      <p:ext uri="{BB962C8B-B14F-4D97-AF65-F5344CB8AC3E}">
        <p14:creationId xmlns:p14="http://schemas.microsoft.com/office/powerpoint/2010/main" val="299119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00" y="0"/>
            <a:ext cx="11277600" cy="1219200"/>
          </a:xfrm>
        </p:spPr>
        <p:txBody>
          <a:bodyPr/>
          <a:lstStyle/>
          <a:p>
            <a:r>
              <a:rPr lang="en-US" dirty="0">
                <a:solidFill>
                  <a:schemeClr val="bg1"/>
                </a:solidFill>
                <a:latin typeface="+mn-lt"/>
              </a:rPr>
              <a:t>Ask the question </a:t>
            </a:r>
          </a:p>
        </p:txBody>
      </p:sp>
      <p:sp>
        <p:nvSpPr>
          <p:cNvPr id="3" name="Content Placeholder 2"/>
          <p:cNvSpPr>
            <a:spLocks noGrp="1"/>
          </p:cNvSpPr>
          <p:nvPr>
            <p:ph idx="4294967295"/>
          </p:nvPr>
        </p:nvSpPr>
        <p:spPr>
          <a:xfrm>
            <a:off x="381000" y="1384300"/>
            <a:ext cx="11811000" cy="4559300"/>
          </a:xfrm>
        </p:spPr>
        <p:txBody>
          <a:bodyPr/>
          <a:lstStyle/>
          <a:p>
            <a:pPr marL="571500" indent="-571500">
              <a:spcAft>
                <a:spcPts val="600"/>
              </a:spcAft>
              <a:buFont typeface="Arial" panose="020B0604020202020204" pitchFamily="34" charset="0"/>
              <a:buChar char="•"/>
            </a:pPr>
            <a:r>
              <a:rPr lang="en-US" sz="4400" dirty="0"/>
              <a:t>Common myth that asking teens about self-harm may be iatrogenic </a:t>
            </a:r>
          </a:p>
          <a:p>
            <a:pPr marL="571500" indent="-571500">
              <a:spcAft>
                <a:spcPts val="600"/>
              </a:spcAft>
              <a:buFont typeface="Arial" panose="020B0604020202020204" pitchFamily="34" charset="0"/>
              <a:buChar char="•"/>
            </a:pPr>
            <a:r>
              <a:rPr lang="en-US" sz="4400" dirty="0"/>
              <a:t>There is NO data to support this myth</a:t>
            </a:r>
          </a:p>
          <a:p>
            <a:pPr marL="571500" indent="-571500">
              <a:spcAft>
                <a:spcPts val="600"/>
              </a:spcAft>
              <a:buFont typeface="Arial" panose="020B0604020202020204" pitchFamily="34" charset="0"/>
              <a:buChar char="•"/>
            </a:pPr>
            <a:r>
              <a:rPr lang="en-US" sz="4400" dirty="0"/>
              <a:t>Ask the question and practice asking</a:t>
            </a:r>
          </a:p>
          <a:p>
            <a:pPr marL="1257300" lvl="1" indent="-571500">
              <a:spcAft>
                <a:spcPts val="600"/>
              </a:spcAft>
            </a:pPr>
            <a:r>
              <a:rPr lang="en-US" sz="3600" dirty="0"/>
              <a:t>“Have you thought about harming yourself?” </a:t>
            </a:r>
          </a:p>
          <a:p>
            <a:pPr marL="1257300" lvl="1" indent="-571500">
              <a:spcAft>
                <a:spcPts val="600"/>
              </a:spcAft>
            </a:pPr>
            <a:r>
              <a:rPr lang="en-US" sz="3600" dirty="0"/>
              <a:t>“Have you harmed yourself?”</a:t>
            </a:r>
          </a:p>
        </p:txBody>
      </p:sp>
    </p:spTree>
    <p:extLst>
      <p:ext uri="{BB962C8B-B14F-4D97-AF65-F5344CB8AC3E}">
        <p14:creationId xmlns:p14="http://schemas.microsoft.com/office/powerpoint/2010/main" val="195095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00" y="266700"/>
            <a:ext cx="11277600" cy="1219200"/>
          </a:xfrm>
        </p:spPr>
        <p:txBody>
          <a:bodyPr/>
          <a:lstStyle/>
          <a:p>
            <a:r>
              <a:rPr lang="en-US" dirty="0">
                <a:solidFill>
                  <a:schemeClr val="bg1"/>
                </a:solidFill>
                <a:latin typeface="+mn-lt"/>
              </a:rPr>
              <a:t>Understanding Self-Harm: Communication Strategies </a:t>
            </a:r>
          </a:p>
        </p:txBody>
      </p:sp>
      <p:sp>
        <p:nvSpPr>
          <p:cNvPr id="3" name="Content Placeholder 2"/>
          <p:cNvSpPr>
            <a:spLocks noGrp="1"/>
          </p:cNvSpPr>
          <p:nvPr>
            <p:ph idx="4294967295"/>
          </p:nvPr>
        </p:nvSpPr>
        <p:spPr>
          <a:xfrm>
            <a:off x="512550" y="1201003"/>
            <a:ext cx="10464800" cy="4114800"/>
          </a:xfrm>
        </p:spPr>
        <p:txBody>
          <a:bodyPr/>
          <a:lstStyle/>
          <a:p>
            <a:r>
              <a:rPr lang="en-US" dirty="0"/>
              <a:t>Ask questions needed to assess the behavior can also generate change (e.g., Motivational interviewing) </a:t>
            </a:r>
          </a:p>
          <a:p>
            <a:r>
              <a:rPr lang="en-US" dirty="0"/>
              <a:t>Facilitate discussion </a:t>
            </a:r>
          </a:p>
          <a:p>
            <a:r>
              <a:rPr lang="en-US" dirty="0"/>
              <a:t>Prompt patient to think about change </a:t>
            </a:r>
          </a:p>
          <a:p>
            <a:pPr>
              <a:buNone/>
            </a:pPr>
            <a:r>
              <a:rPr lang="en-US" dirty="0"/>
              <a:t>Example questions: </a:t>
            </a:r>
          </a:p>
          <a:p>
            <a:pPr marL="457200" indent="-457200">
              <a:buAutoNum type="arabicPeriod"/>
            </a:pPr>
            <a:r>
              <a:rPr lang="en-US" dirty="0"/>
              <a:t>This behavior must be serving a function for you. Are there disadvantages to continuing? </a:t>
            </a:r>
          </a:p>
          <a:p>
            <a:pPr marL="457200" indent="-457200">
              <a:buAutoNum type="arabicPeriod"/>
            </a:pPr>
            <a:r>
              <a:rPr lang="en-US" dirty="0"/>
              <a:t>Is there anything that’s motivating you to stop hurting yourself? </a:t>
            </a:r>
          </a:p>
          <a:p>
            <a:pPr marL="457200" indent="-457200">
              <a:buAutoNum type="arabicPeriod"/>
            </a:pPr>
            <a:r>
              <a:rPr lang="en-US" dirty="0"/>
              <a:t>There are a lot of options for getting help for this problem. What do you think you would need to stop? </a:t>
            </a:r>
          </a:p>
        </p:txBody>
      </p:sp>
    </p:spTree>
    <p:extLst>
      <p:ext uri="{BB962C8B-B14F-4D97-AF65-F5344CB8AC3E}">
        <p14:creationId xmlns:p14="http://schemas.microsoft.com/office/powerpoint/2010/main" val="2012647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277600" cy="1219200"/>
          </a:xfrm>
        </p:spPr>
        <p:txBody>
          <a:bodyPr/>
          <a:lstStyle/>
          <a:p>
            <a:r>
              <a:rPr lang="en-US" dirty="0">
                <a:solidFill>
                  <a:schemeClr val="bg1"/>
                </a:solidFill>
              </a:rPr>
              <a:t>Understanding Self-Harm (continued) </a:t>
            </a:r>
          </a:p>
        </p:txBody>
      </p:sp>
      <p:sp>
        <p:nvSpPr>
          <p:cNvPr id="3" name="Content Placeholder 2"/>
          <p:cNvSpPr>
            <a:spLocks noGrp="1"/>
          </p:cNvSpPr>
          <p:nvPr>
            <p:ph idx="4294967295"/>
          </p:nvPr>
        </p:nvSpPr>
        <p:spPr>
          <a:xfrm>
            <a:off x="450376" y="1610436"/>
            <a:ext cx="10363200" cy="4114800"/>
          </a:xfrm>
        </p:spPr>
        <p:txBody>
          <a:bodyPr/>
          <a:lstStyle/>
          <a:p>
            <a:r>
              <a:rPr lang="en-US" dirty="0"/>
              <a:t>Use a matter of fact, curious yet dispassionate communication style </a:t>
            </a:r>
          </a:p>
          <a:p>
            <a:r>
              <a:rPr lang="en-US" dirty="0"/>
              <a:t>Validation – a communication strategy that communicates understanding and their actions make sense given their current context </a:t>
            </a:r>
          </a:p>
          <a:p>
            <a:r>
              <a:rPr lang="en-US" dirty="0"/>
              <a:t>Validate the valid: find the kernel of truth </a:t>
            </a:r>
          </a:p>
          <a:p>
            <a:pPr lvl="1"/>
            <a:r>
              <a:rPr lang="en-US" dirty="0"/>
              <a:t>It has been really stressful and you are not sure how to handle the stress. </a:t>
            </a:r>
          </a:p>
          <a:p>
            <a:pPr lvl="1"/>
            <a:r>
              <a:rPr lang="en-US" dirty="0"/>
              <a:t>It’s hard to think of other solutions in the moment of stress because cutting has been immediately effective in the short term, though it has problems in the long term. </a:t>
            </a:r>
          </a:p>
          <a:p>
            <a:pPr>
              <a:buNone/>
            </a:pPr>
            <a:endParaRPr lang="en-US" dirty="0"/>
          </a:p>
          <a:p>
            <a:pPr>
              <a:buNone/>
            </a:pPr>
            <a:endParaRPr lang="en-US" dirty="0"/>
          </a:p>
        </p:txBody>
      </p:sp>
    </p:spTree>
    <p:extLst>
      <p:ext uri="{BB962C8B-B14F-4D97-AF65-F5344CB8AC3E}">
        <p14:creationId xmlns:p14="http://schemas.microsoft.com/office/powerpoint/2010/main" val="266831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0" y="-25400"/>
            <a:ext cx="12077700" cy="1219200"/>
          </a:xfrm>
        </p:spPr>
        <p:txBody>
          <a:bodyPr/>
          <a:lstStyle/>
          <a:p>
            <a:r>
              <a:rPr lang="en-US" dirty="0">
                <a:solidFill>
                  <a:schemeClr val="bg1"/>
                </a:solidFill>
                <a:latin typeface="+mn-lt"/>
              </a:rPr>
              <a:t>Core Assessment Questions: STOPS FIRE </a:t>
            </a:r>
            <a:r>
              <a:rPr lang="en-US" sz="2800" dirty="0">
                <a:solidFill>
                  <a:schemeClr val="bg1"/>
                </a:solidFill>
                <a:latin typeface="+mn-lt"/>
              </a:rPr>
              <a:t>(Kerr et al., 2010)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21270871"/>
              </p:ext>
            </p:extLst>
          </p:nvPr>
        </p:nvGraphicFramePr>
        <p:xfrm>
          <a:off x="342900" y="1028700"/>
          <a:ext cx="11684000" cy="5059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5757333">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370840">
                <a:tc>
                  <a:txBody>
                    <a:bodyPr/>
                    <a:lstStyle/>
                    <a:p>
                      <a:r>
                        <a:rPr lang="en-US" sz="2000" dirty="0"/>
                        <a:t>What to Assess</a:t>
                      </a:r>
                    </a:p>
                  </a:txBody>
                  <a:tcPr marL="121920" marR="121920"/>
                </a:tc>
                <a:tc>
                  <a:txBody>
                    <a:bodyPr/>
                    <a:lstStyle/>
                    <a:p>
                      <a:r>
                        <a:rPr lang="en-US" sz="2000" dirty="0"/>
                        <a:t>How to Assess</a:t>
                      </a:r>
                    </a:p>
                  </a:txBody>
                  <a:tcPr marL="121920" marR="121920"/>
                </a:tc>
                <a:tc>
                  <a:txBody>
                    <a:bodyPr/>
                    <a:lstStyle/>
                    <a:p>
                      <a:r>
                        <a:rPr lang="en-US" sz="2000" dirty="0"/>
                        <a:t>Indication</a:t>
                      </a:r>
                      <a:r>
                        <a:rPr lang="en-US" sz="2000" baseline="0" dirty="0"/>
                        <a:t> of High Risk </a:t>
                      </a:r>
                      <a:endParaRPr lang="en-US" sz="2000" dirty="0"/>
                    </a:p>
                  </a:txBody>
                  <a:tcPr marL="121920" marR="121920"/>
                </a:tc>
                <a:extLst>
                  <a:ext uri="{0D108BD9-81ED-4DB2-BD59-A6C34878D82A}">
                    <a16:rowId xmlns:a16="http://schemas.microsoft.com/office/drawing/2014/main" val="10000"/>
                  </a:ext>
                </a:extLst>
              </a:tr>
              <a:tr h="370840">
                <a:tc>
                  <a:txBody>
                    <a:bodyPr/>
                    <a:lstStyle/>
                    <a:p>
                      <a:r>
                        <a:rPr lang="en-US" sz="2000" b="1" dirty="0"/>
                        <a:t>S</a:t>
                      </a:r>
                      <a:r>
                        <a:rPr lang="en-US" sz="2000" dirty="0"/>
                        <a:t>uicidal Ideation </a:t>
                      </a:r>
                    </a:p>
                  </a:txBody>
                  <a:tcPr marL="121920" marR="121920"/>
                </a:tc>
                <a:tc>
                  <a:txBody>
                    <a:bodyPr/>
                    <a:lstStyle/>
                    <a:p>
                      <a:r>
                        <a:rPr lang="en-US" sz="1800" dirty="0"/>
                        <a:t>Do you have thoughts of killing yourself</a:t>
                      </a:r>
                      <a:r>
                        <a:rPr lang="en-US" sz="1800" baseline="0" dirty="0"/>
                        <a:t>? Does this occur when you are engaging in [bx] or other times? </a:t>
                      </a:r>
                      <a:endParaRPr lang="en-US" sz="1800" dirty="0"/>
                    </a:p>
                  </a:txBody>
                  <a:tcPr marL="121920" marR="121920"/>
                </a:tc>
                <a:tc>
                  <a:txBody>
                    <a:bodyPr/>
                    <a:lstStyle/>
                    <a:p>
                      <a:r>
                        <a:rPr lang="en-US" sz="1800" dirty="0"/>
                        <a:t>Intense thoughts of suicide while NSSI</a:t>
                      </a:r>
                      <a:r>
                        <a:rPr lang="en-US" sz="1800" baseline="0" dirty="0"/>
                        <a:t> ; Thoughts of suicide before/ after NSSI </a:t>
                      </a:r>
                      <a:endParaRPr lang="en-US" sz="1800" dirty="0"/>
                    </a:p>
                  </a:txBody>
                  <a:tcPr marL="121920" marR="121920"/>
                </a:tc>
                <a:extLst>
                  <a:ext uri="{0D108BD9-81ED-4DB2-BD59-A6C34878D82A}">
                    <a16:rowId xmlns:a16="http://schemas.microsoft.com/office/drawing/2014/main" val="10001"/>
                  </a:ext>
                </a:extLst>
              </a:tr>
              <a:tr h="370840">
                <a:tc>
                  <a:txBody>
                    <a:bodyPr/>
                    <a:lstStyle/>
                    <a:p>
                      <a:r>
                        <a:rPr lang="en-US" sz="2000" b="1" dirty="0"/>
                        <a:t>T</a:t>
                      </a:r>
                      <a:r>
                        <a:rPr lang="en-US" sz="2000" dirty="0"/>
                        <a:t>ypes</a:t>
                      </a:r>
                    </a:p>
                  </a:txBody>
                  <a:tcPr marL="121920" marR="121920"/>
                </a:tc>
                <a:tc>
                  <a:txBody>
                    <a:bodyPr/>
                    <a:lstStyle/>
                    <a:p>
                      <a:r>
                        <a:rPr lang="en-US" sz="1800" dirty="0"/>
                        <a:t>What</a:t>
                      </a:r>
                      <a:r>
                        <a:rPr lang="en-US" sz="1800" baseline="0" dirty="0"/>
                        <a:t> have you used? What ways do you injure yourself? </a:t>
                      </a:r>
                      <a:endParaRPr lang="en-US" sz="1800" dirty="0"/>
                    </a:p>
                  </a:txBody>
                  <a:tcPr marL="121920" marR="121920"/>
                </a:tc>
                <a:tc>
                  <a:txBody>
                    <a:bodyPr/>
                    <a:lstStyle/>
                    <a:p>
                      <a:r>
                        <a:rPr lang="en-US" sz="2000" dirty="0"/>
                        <a:t>&gt;3 methods</a:t>
                      </a:r>
                    </a:p>
                  </a:txBody>
                  <a:tcPr marL="121920" marR="121920"/>
                </a:tc>
                <a:extLst>
                  <a:ext uri="{0D108BD9-81ED-4DB2-BD59-A6C34878D82A}">
                    <a16:rowId xmlns:a16="http://schemas.microsoft.com/office/drawing/2014/main" val="10002"/>
                  </a:ext>
                </a:extLst>
              </a:tr>
              <a:tr h="370840">
                <a:tc>
                  <a:txBody>
                    <a:bodyPr/>
                    <a:lstStyle/>
                    <a:p>
                      <a:r>
                        <a:rPr lang="en-US" sz="2000" b="1" dirty="0"/>
                        <a:t>O</a:t>
                      </a:r>
                      <a:r>
                        <a:rPr lang="en-US" sz="2000" dirty="0"/>
                        <a:t>nset</a:t>
                      </a:r>
                    </a:p>
                  </a:txBody>
                  <a:tcPr marL="121920" marR="121920"/>
                </a:tc>
                <a:tc>
                  <a:txBody>
                    <a:bodyPr/>
                    <a:lstStyle/>
                    <a:p>
                      <a:r>
                        <a:rPr lang="en-US" sz="1800" dirty="0"/>
                        <a:t>When did you first begin X?</a:t>
                      </a:r>
                    </a:p>
                  </a:txBody>
                  <a:tcPr marL="121920" marR="121920"/>
                </a:tc>
                <a:tc>
                  <a:txBody>
                    <a:bodyPr/>
                    <a:lstStyle/>
                    <a:p>
                      <a:r>
                        <a:rPr lang="en-US" sz="2000" dirty="0"/>
                        <a:t>Early onset; &gt; 6 mo</a:t>
                      </a:r>
                    </a:p>
                  </a:txBody>
                  <a:tcPr marL="121920" marR="121920"/>
                </a:tc>
                <a:extLst>
                  <a:ext uri="{0D108BD9-81ED-4DB2-BD59-A6C34878D82A}">
                    <a16:rowId xmlns:a16="http://schemas.microsoft.com/office/drawing/2014/main" val="10003"/>
                  </a:ext>
                </a:extLst>
              </a:tr>
              <a:tr h="370840">
                <a:tc>
                  <a:txBody>
                    <a:bodyPr/>
                    <a:lstStyle/>
                    <a:p>
                      <a:r>
                        <a:rPr lang="en-US" sz="2000" b="1" dirty="0"/>
                        <a:t>P</a:t>
                      </a:r>
                      <a:r>
                        <a:rPr lang="en-US" sz="2000" dirty="0"/>
                        <a:t>lace/Location </a:t>
                      </a:r>
                    </a:p>
                  </a:txBody>
                  <a:tcPr marL="121920" marR="121920"/>
                </a:tc>
                <a:tc>
                  <a:txBody>
                    <a:bodyPr/>
                    <a:lstStyle/>
                    <a:p>
                      <a:r>
                        <a:rPr lang="en-US" sz="1800" dirty="0"/>
                        <a:t>What parts of your body have you X? </a:t>
                      </a:r>
                    </a:p>
                  </a:txBody>
                  <a:tcPr marL="121920" marR="121920"/>
                </a:tc>
                <a:tc>
                  <a:txBody>
                    <a:bodyPr/>
                    <a:lstStyle/>
                    <a:p>
                      <a:r>
                        <a:rPr lang="en-US" sz="2000" dirty="0"/>
                        <a:t>Genitals; face </a:t>
                      </a:r>
                    </a:p>
                  </a:txBody>
                  <a:tcPr marL="121920" marR="121920"/>
                </a:tc>
                <a:extLst>
                  <a:ext uri="{0D108BD9-81ED-4DB2-BD59-A6C34878D82A}">
                    <a16:rowId xmlns:a16="http://schemas.microsoft.com/office/drawing/2014/main" val="10004"/>
                  </a:ext>
                </a:extLst>
              </a:tr>
              <a:tr h="370840">
                <a:tc>
                  <a:txBody>
                    <a:bodyPr/>
                    <a:lstStyle/>
                    <a:p>
                      <a:r>
                        <a:rPr lang="en-US" sz="2000" b="1" dirty="0"/>
                        <a:t>S</a:t>
                      </a:r>
                      <a:r>
                        <a:rPr lang="en-US" sz="2000" dirty="0"/>
                        <a:t>everity</a:t>
                      </a:r>
                    </a:p>
                  </a:txBody>
                  <a:tcPr marL="121920" marR="121920"/>
                </a:tc>
                <a:tc>
                  <a:txBody>
                    <a:bodyPr/>
                    <a:lstStyle/>
                    <a:p>
                      <a:r>
                        <a:rPr lang="en-US" sz="1800" dirty="0"/>
                        <a:t>Has X ever</a:t>
                      </a:r>
                      <a:r>
                        <a:rPr lang="en-US" sz="1800" baseline="0" dirty="0"/>
                        <a:t> caused bleedings/ scarring?  Have you ever gone to the ED due to X? </a:t>
                      </a:r>
                      <a:endParaRPr lang="en-US" sz="1800" dirty="0"/>
                    </a:p>
                  </a:txBody>
                  <a:tcPr marL="121920" marR="121920"/>
                </a:tc>
                <a:tc>
                  <a:txBody>
                    <a:bodyPr/>
                    <a:lstStyle/>
                    <a:p>
                      <a:r>
                        <a:rPr lang="en-US" sz="2000" dirty="0"/>
                        <a:t>Hospitalization, reopening of wounds </a:t>
                      </a:r>
                    </a:p>
                  </a:txBody>
                  <a:tcPr marL="121920" marR="121920"/>
                </a:tc>
                <a:extLst>
                  <a:ext uri="{0D108BD9-81ED-4DB2-BD59-A6C34878D82A}">
                    <a16:rowId xmlns:a16="http://schemas.microsoft.com/office/drawing/2014/main" val="10005"/>
                  </a:ext>
                </a:extLst>
              </a:tr>
              <a:tr h="370840">
                <a:tc>
                  <a:txBody>
                    <a:bodyPr/>
                    <a:lstStyle/>
                    <a:p>
                      <a:r>
                        <a:rPr lang="en-US" sz="2000" b="1" dirty="0"/>
                        <a:t>F</a:t>
                      </a:r>
                      <a:r>
                        <a:rPr lang="en-US" sz="2000" dirty="0"/>
                        <a:t>unction </a:t>
                      </a:r>
                    </a:p>
                  </a:txBody>
                  <a:tcPr marL="121920" marR="121920"/>
                </a:tc>
                <a:tc>
                  <a:txBody>
                    <a:bodyPr/>
                    <a:lstStyle/>
                    <a:p>
                      <a:r>
                        <a:rPr lang="en-US" sz="1800" dirty="0"/>
                        <a:t>What does X do for you? How do you feel before? After? </a:t>
                      </a:r>
                    </a:p>
                  </a:txBody>
                  <a:tcPr marL="121920" marR="121920"/>
                </a:tc>
                <a:tc>
                  <a:txBody>
                    <a:bodyPr/>
                    <a:lstStyle/>
                    <a:p>
                      <a:r>
                        <a:rPr lang="en-US" sz="2000" dirty="0"/>
                        <a:t>Any</a:t>
                      </a:r>
                      <a:r>
                        <a:rPr lang="en-US" sz="2000" baseline="0" dirty="0"/>
                        <a:t> relationship to suicide </a:t>
                      </a:r>
                      <a:endParaRPr lang="en-US" sz="2000" dirty="0"/>
                    </a:p>
                  </a:txBody>
                  <a:tcPr marL="121920" marR="121920"/>
                </a:tc>
                <a:extLst>
                  <a:ext uri="{0D108BD9-81ED-4DB2-BD59-A6C34878D82A}">
                    <a16:rowId xmlns:a16="http://schemas.microsoft.com/office/drawing/2014/main" val="10006"/>
                  </a:ext>
                </a:extLst>
              </a:tr>
              <a:tr h="370840">
                <a:tc>
                  <a:txBody>
                    <a:bodyPr/>
                    <a:lstStyle/>
                    <a:p>
                      <a:r>
                        <a:rPr lang="en-US" sz="2000" b="1" dirty="0"/>
                        <a:t>I</a:t>
                      </a:r>
                      <a:r>
                        <a:rPr lang="en-US" sz="2000" dirty="0"/>
                        <a:t>ntensity</a:t>
                      </a:r>
                    </a:p>
                  </a:txBody>
                  <a:tcPr marL="121920" marR="121920"/>
                </a:tc>
                <a:tc>
                  <a:txBody>
                    <a:bodyPr/>
                    <a:lstStyle/>
                    <a:p>
                      <a:r>
                        <a:rPr lang="en-US" sz="1800" dirty="0"/>
                        <a:t>How strongly would you rate your urge to X on a typical day (0-100)?</a:t>
                      </a:r>
                      <a:r>
                        <a:rPr lang="en-US" sz="1800" baseline="0" dirty="0"/>
                        <a:t> </a:t>
                      </a:r>
                      <a:endParaRPr lang="en-US" sz="1800" dirty="0"/>
                    </a:p>
                  </a:txBody>
                  <a:tcPr marL="121920" marR="121920"/>
                </a:tc>
                <a:tc>
                  <a:txBody>
                    <a:bodyPr/>
                    <a:lstStyle/>
                    <a:p>
                      <a:r>
                        <a:rPr lang="en-US" sz="2000" dirty="0"/>
                        <a:t>70 or above </a:t>
                      </a:r>
                    </a:p>
                  </a:txBody>
                  <a:tcPr marL="121920" marR="121920"/>
                </a:tc>
                <a:extLst>
                  <a:ext uri="{0D108BD9-81ED-4DB2-BD59-A6C34878D82A}">
                    <a16:rowId xmlns:a16="http://schemas.microsoft.com/office/drawing/2014/main" val="10007"/>
                  </a:ext>
                </a:extLst>
              </a:tr>
              <a:tr h="370840">
                <a:tc>
                  <a:txBody>
                    <a:bodyPr/>
                    <a:lstStyle/>
                    <a:p>
                      <a:r>
                        <a:rPr lang="en-US" sz="2000" b="1" dirty="0"/>
                        <a:t>R</a:t>
                      </a:r>
                      <a:r>
                        <a:rPr lang="en-US" sz="2000" dirty="0"/>
                        <a:t>epetition</a:t>
                      </a:r>
                      <a:r>
                        <a:rPr lang="en-US" sz="2000" baseline="0" dirty="0"/>
                        <a:t> </a:t>
                      </a:r>
                    </a:p>
                  </a:txBody>
                  <a:tcPr marL="121920" marR="121920"/>
                </a:tc>
                <a:tc>
                  <a:txBody>
                    <a:bodyPr/>
                    <a:lstStyle/>
                    <a:p>
                      <a:r>
                        <a:rPr lang="en-US" sz="1800" dirty="0"/>
                        <a:t>How many</a:t>
                      </a:r>
                      <a:r>
                        <a:rPr lang="en-US" sz="1800" baseline="0" dirty="0"/>
                        <a:t> times have you done this? </a:t>
                      </a:r>
                      <a:endParaRPr lang="en-US" sz="1800" dirty="0"/>
                    </a:p>
                  </a:txBody>
                  <a:tcPr marL="121920" marR="121920"/>
                </a:tc>
                <a:tc>
                  <a:txBody>
                    <a:bodyPr/>
                    <a:lstStyle/>
                    <a:p>
                      <a:r>
                        <a:rPr lang="en-US" sz="2000" dirty="0"/>
                        <a:t>&gt;</a:t>
                      </a:r>
                      <a:r>
                        <a:rPr lang="en-US" sz="2000" baseline="0" dirty="0"/>
                        <a:t> 10 </a:t>
                      </a:r>
                      <a:endParaRPr lang="en-US" sz="2000" dirty="0"/>
                    </a:p>
                  </a:txBody>
                  <a:tcPr marL="121920" marR="121920"/>
                </a:tc>
                <a:extLst>
                  <a:ext uri="{0D108BD9-81ED-4DB2-BD59-A6C34878D82A}">
                    <a16:rowId xmlns:a16="http://schemas.microsoft.com/office/drawing/2014/main" val="10008"/>
                  </a:ext>
                </a:extLst>
              </a:tr>
              <a:tr h="370840">
                <a:tc>
                  <a:txBody>
                    <a:bodyPr/>
                    <a:lstStyle/>
                    <a:p>
                      <a:r>
                        <a:rPr lang="en-US" sz="2000" b="1" baseline="0" dirty="0"/>
                        <a:t>E</a:t>
                      </a:r>
                      <a:r>
                        <a:rPr lang="en-US" sz="2000" baseline="0" dirty="0"/>
                        <a:t>pisodic frequency </a:t>
                      </a:r>
                    </a:p>
                  </a:txBody>
                  <a:tcPr marL="121920" marR="121920"/>
                </a:tc>
                <a:tc>
                  <a:txBody>
                    <a:bodyPr/>
                    <a:lstStyle/>
                    <a:p>
                      <a:r>
                        <a:rPr lang="en-US" sz="1800" dirty="0"/>
                        <a:t>How often do you do this in a typical week? </a:t>
                      </a:r>
                    </a:p>
                  </a:txBody>
                  <a:tcPr marL="121920" marR="121920"/>
                </a:tc>
                <a:tc>
                  <a:txBody>
                    <a:bodyPr/>
                    <a:lstStyle/>
                    <a:p>
                      <a:r>
                        <a:rPr lang="en-US" sz="1800" dirty="0"/>
                        <a:t>Multiple times per week; Multiple times per episode</a:t>
                      </a:r>
                      <a:r>
                        <a:rPr lang="en-US" sz="1800" baseline="0" dirty="0"/>
                        <a:t> </a:t>
                      </a:r>
                      <a:endParaRPr lang="en-US" sz="1800" dirty="0"/>
                    </a:p>
                  </a:txBody>
                  <a:tcPr marL="121920" marR="12192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32538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800" y="-76200"/>
            <a:ext cx="11277600" cy="1219200"/>
          </a:xfrm>
        </p:spPr>
        <p:txBody>
          <a:bodyPr/>
          <a:lstStyle/>
          <a:p>
            <a:r>
              <a:rPr lang="en-US" dirty="0">
                <a:solidFill>
                  <a:schemeClr val="bg1"/>
                </a:solidFill>
                <a:latin typeface="+mn-lt"/>
              </a:rPr>
              <a:t>Management and Treatment </a:t>
            </a:r>
          </a:p>
        </p:txBody>
      </p:sp>
      <p:sp>
        <p:nvSpPr>
          <p:cNvPr id="3" name="Content Placeholder 2"/>
          <p:cNvSpPr>
            <a:spLocks noGrp="1"/>
          </p:cNvSpPr>
          <p:nvPr>
            <p:ph idx="4294967295"/>
          </p:nvPr>
        </p:nvSpPr>
        <p:spPr>
          <a:xfrm>
            <a:off x="546100" y="1193800"/>
            <a:ext cx="9107417" cy="4463197"/>
          </a:xfrm>
        </p:spPr>
        <p:txBody>
          <a:bodyPr/>
          <a:lstStyle/>
          <a:p>
            <a:pPr marL="457200" indent="-457200">
              <a:buFont typeface="Arial" panose="020B0604020202020204" pitchFamily="34" charset="0"/>
              <a:buChar char="•"/>
            </a:pPr>
            <a:r>
              <a:rPr lang="en-US" dirty="0"/>
              <a:t>No FDA medications for treatment of self-harm </a:t>
            </a:r>
          </a:p>
          <a:p>
            <a:pPr marL="457200" indent="-457200">
              <a:buFont typeface="Arial" panose="020B0604020202020204" pitchFamily="34" charset="0"/>
              <a:buChar char="•"/>
            </a:pPr>
            <a:r>
              <a:rPr lang="en-US" dirty="0"/>
              <a:t>Several promising psychotherapy practices (</a:t>
            </a:r>
            <a:r>
              <a:rPr lang="en-US" dirty="0" err="1"/>
              <a:t>Ougrin</a:t>
            </a:r>
            <a:r>
              <a:rPr lang="en-US" dirty="0"/>
              <a:t> et al., 2015)</a:t>
            </a:r>
          </a:p>
          <a:p>
            <a:pPr marL="1143000" lvl="1" indent="-457200"/>
            <a:r>
              <a:rPr lang="en-US" dirty="0"/>
              <a:t>Collaborative Assessment and Management of Suicidality</a:t>
            </a:r>
          </a:p>
          <a:p>
            <a:pPr marL="1143000" lvl="1" indent="-457200"/>
            <a:r>
              <a:rPr lang="en-US" dirty="0"/>
              <a:t>Dialectical Behavior Therapy </a:t>
            </a:r>
          </a:p>
          <a:p>
            <a:pPr marL="1143000" lvl="1" indent="-457200"/>
            <a:r>
              <a:rPr lang="en-US" dirty="0" err="1"/>
              <a:t>Mentalization</a:t>
            </a:r>
            <a:r>
              <a:rPr lang="en-US" dirty="0"/>
              <a:t> </a:t>
            </a:r>
          </a:p>
          <a:p>
            <a:pPr marL="1143000" lvl="1" indent="-457200"/>
            <a:r>
              <a:rPr lang="en-US" dirty="0"/>
              <a:t>Problem solving therapies</a:t>
            </a:r>
          </a:p>
          <a:p>
            <a:pPr marL="457200" indent="-457200">
              <a:buFont typeface="Arial" panose="020B0604020202020204" pitchFamily="34" charset="0"/>
              <a:buChar char="•"/>
            </a:pPr>
            <a:r>
              <a:rPr lang="en-US" dirty="0"/>
              <a:t>Common focus on observing and describing thoughts and emotions; more accurately interpret one’s own/others behavior </a:t>
            </a:r>
          </a:p>
          <a:p>
            <a:pPr marL="457200" indent="-457200">
              <a:buFont typeface="Arial" panose="020B0604020202020204" pitchFamily="34" charset="0"/>
              <a:buChar char="•"/>
            </a:pPr>
            <a:r>
              <a:rPr lang="en-US" dirty="0"/>
              <a:t>Skills related to mindfulness, emotion regulation and interpersonal effectiveness </a:t>
            </a:r>
          </a:p>
        </p:txBody>
      </p:sp>
    </p:spTree>
    <p:extLst>
      <p:ext uri="{BB962C8B-B14F-4D97-AF65-F5344CB8AC3E}">
        <p14:creationId xmlns:p14="http://schemas.microsoft.com/office/powerpoint/2010/main" val="106584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1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2"/>
          <p:cNvSpPr txBox="1">
            <a:spLocks/>
          </p:cNvSpPr>
          <p:nvPr/>
        </p:nvSpPr>
        <p:spPr bwMode="auto">
          <a:xfrm>
            <a:off x="762000" y="1362075"/>
            <a:ext cx="107616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sz="3200" b="1" dirty="0"/>
              <a:t>Learning objectives:</a:t>
            </a:r>
            <a:endParaRPr lang="en-US" sz="3200" dirty="0"/>
          </a:p>
          <a:p>
            <a:pPr lvl="0"/>
            <a:r>
              <a:rPr lang="en-US" sz="3200" dirty="0"/>
              <a:t>Gain an understanding of what self-harm and the spectrum of behaviors related to self-harm.</a:t>
            </a:r>
          </a:p>
          <a:p>
            <a:pPr lvl="0"/>
            <a:r>
              <a:rPr lang="en-US" sz="3200" dirty="0"/>
              <a:t>Learn about benefits and challenges of school-based prevention efforts for self-harm and suicide</a:t>
            </a:r>
          </a:p>
          <a:p>
            <a:pPr lvl="0"/>
            <a:r>
              <a:rPr lang="en-US" sz="3200" dirty="0"/>
              <a:t>Learn about best practices from Multi-tiered System of Support and SAMHSA to support prevention of self-harm.</a:t>
            </a:r>
          </a:p>
          <a:p>
            <a:pPr marL="0" indent="0" eaLnBrk="1" hangingPunct="1">
              <a:lnSpc>
                <a:spcPct val="110000"/>
              </a:lnSpc>
              <a:spcBef>
                <a:spcPct val="0"/>
              </a:spcBef>
              <a:spcAft>
                <a:spcPts val="600"/>
              </a:spcAft>
            </a:pPr>
            <a:endParaRPr lang="en-US" altLang="en-US" sz="3200" dirty="0">
              <a:latin typeface="Yu Gothic Medium" panose="020B0500000000000000" pitchFamily="34" charset="-128"/>
              <a:ea typeface="Yu Gothic Medium" panose="020B0500000000000000" pitchFamily="34" charset="-128"/>
            </a:endParaRPr>
          </a:p>
        </p:txBody>
      </p:sp>
      <p:sp>
        <p:nvSpPr>
          <p:cNvPr id="5" name="Title 1"/>
          <p:cNvSpPr txBox="1">
            <a:spLocks/>
          </p:cNvSpPr>
          <p:nvPr/>
        </p:nvSpPr>
        <p:spPr>
          <a:xfrm>
            <a:off x="372533" y="287867"/>
            <a:ext cx="11277600" cy="685800"/>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bg1"/>
                </a:solidFill>
              </a:rPr>
              <a:t>Goals for this presentation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63500"/>
            <a:ext cx="11277600" cy="1219200"/>
          </a:xfrm>
        </p:spPr>
        <p:txBody>
          <a:bodyPr/>
          <a:lstStyle/>
          <a:p>
            <a:r>
              <a:rPr lang="en-US" dirty="0">
                <a:solidFill>
                  <a:schemeClr val="bg1"/>
                </a:solidFill>
                <a:latin typeface="+mn-lt"/>
              </a:rPr>
              <a:t>Conclusions </a:t>
            </a:r>
          </a:p>
        </p:txBody>
      </p:sp>
      <p:sp>
        <p:nvSpPr>
          <p:cNvPr id="3" name="Content Placeholder 2"/>
          <p:cNvSpPr>
            <a:spLocks noGrp="1"/>
          </p:cNvSpPr>
          <p:nvPr>
            <p:ph idx="4294967295"/>
          </p:nvPr>
        </p:nvSpPr>
        <p:spPr>
          <a:xfrm>
            <a:off x="395785" y="1084239"/>
            <a:ext cx="11021515" cy="4960961"/>
          </a:xfrm>
        </p:spPr>
        <p:txBody>
          <a:bodyPr/>
          <a:lstStyle/>
          <a:p>
            <a:pPr marL="457200" indent="-457200">
              <a:buFont typeface="Arial" panose="020B0604020202020204" pitchFamily="34" charset="0"/>
              <a:buChar char="•"/>
            </a:pPr>
            <a:r>
              <a:rPr lang="en-US" sz="3200" dirty="0"/>
              <a:t>Clinicians working in high schools are likely to encounter teens who self-harm</a:t>
            </a:r>
          </a:p>
          <a:p>
            <a:pPr marL="457200" indent="-457200">
              <a:buFont typeface="Arial" panose="020B0604020202020204" pitchFamily="34" charset="0"/>
              <a:buChar char="•"/>
            </a:pPr>
            <a:r>
              <a:rPr lang="en-US" sz="3200" dirty="0"/>
              <a:t>Clinicians can be prepared to encounter this behaviors by: </a:t>
            </a:r>
          </a:p>
          <a:p>
            <a:pPr marL="1143000" lvl="1" indent="-457200"/>
            <a:r>
              <a:rPr lang="en-US" sz="2800" dirty="0"/>
              <a:t>Aligning their MTSS and SAMSHA frameworks to support students </a:t>
            </a:r>
          </a:p>
          <a:p>
            <a:pPr marL="1143000" lvl="1" indent="-457200"/>
            <a:r>
              <a:rPr lang="en-US" sz="2800" dirty="0"/>
              <a:t>Exploring and understanding their own reactions</a:t>
            </a:r>
          </a:p>
          <a:p>
            <a:pPr marL="1143000" lvl="1" indent="-457200"/>
            <a:r>
              <a:rPr lang="en-US" sz="2800" dirty="0"/>
              <a:t>Understand the function and course of self-harm</a:t>
            </a:r>
          </a:p>
          <a:p>
            <a:pPr marL="1143000" lvl="1" indent="-457200"/>
            <a:r>
              <a:rPr lang="en-US" sz="2800" dirty="0"/>
              <a:t>Be prepared to address the problem with validation and motivational interviewing strategies</a:t>
            </a:r>
          </a:p>
          <a:p>
            <a:pPr marL="1143000" lvl="1" indent="-457200"/>
            <a:r>
              <a:rPr lang="en-US" sz="2800" dirty="0"/>
              <a:t>Refer when teens are willing, harm is dangerous or repetitive, or indicates high risk </a:t>
            </a:r>
          </a:p>
        </p:txBody>
      </p:sp>
    </p:spTree>
    <p:extLst>
      <p:ext uri="{BB962C8B-B14F-4D97-AF65-F5344CB8AC3E}">
        <p14:creationId xmlns:p14="http://schemas.microsoft.com/office/powerpoint/2010/main" val="86474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Suicide is a Public Health Problem </a:t>
            </a:r>
          </a:p>
        </p:txBody>
      </p:sp>
      <p:sp>
        <p:nvSpPr>
          <p:cNvPr id="4" name="TextBox 3"/>
          <p:cNvSpPr txBox="1"/>
          <p:nvPr/>
        </p:nvSpPr>
        <p:spPr>
          <a:xfrm>
            <a:off x="323461" y="1138535"/>
            <a:ext cx="11258939" cy="400110"/>
          </a:xfrm>
          <a:prstGeom prst="rect">
            <a:avLst/>
          </a:prstGeom>
          <a:noFill/>
        </p:spPr>
        <p:txBody>
          <a:bodyPr wrap="square" rtlCol="0">
            <a:spAutoFit/>
          </a:bodyPr>
          <a:lstStyle/>
          <a:p>
            <a:r>
              <a:rPr lang="en-US" sz="2000" b="1" dirty="0">
                <a:solidFill>
                  <a:schemeClr val="bg1"/>
                </a:solidFill>
              </a:rPr>
              <a:t>Suicide Rates from National Vital Statistics System, 1999-2014 (Curtin et al, 2016)</a:t>
            </a:r>
            <a:endParaRPr lang="en-US" sz="2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1" y="1557862"/>
            <a:ext cx="5635947" cy="393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54" y="1561290"/>
            <a:ext cx="6291511" cy="397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6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820" y="171924"/>
            <a:ext cx="8734567" cy="769441"/>
          </a:xfrm>
          <a:prstGeom prst="rect">
            <a:avLst/>
          </a:prstGeom>
          <a:noFill/>
        </p:spPr>
        <p:txBody>
          <a:bodyPr wrap="square" rtlCol="0">
            <a:spAutoFit/>
          </a:bodyPr>
          <a:lstStyle/>
          <a:p>
            <a:r>
              <a:rPr lang="en-US" sz="4400" dirty="0">
                <a:solidFill>
                  <a:schemeClr val="bg1"/>
                </a:solidFill>
              </a:rPr>
              <a:t>Range of Suicide Risk Behaviors </a:t>
            </a:r>
          </a:p>
        </p:txBody>
      </p:sp>
      <p:graphicFrame>
        <p:nvGraphicFramePr>
          <p:cNvPr id="5" name="Table 4"/>
          <p:cNvGraphicFramePr>
            <a:graphicFrameLocks noGrp="1"/>
          </p:cNvGraphicFramePr>
          <p:nvPr>
            <p:extLst>
              <p:ext uri="{D42A27DB-BD31-4B8C-83A1-F6EECF244321}">
                <p14:modId xmlns:p14="http://schemas.microsoft.com/office/powerpoint/2010/main" val="4013707844"/>
              </p:ext>
            </p:extLst>
          </p:nvPr>
        </p:nvGraphicFramePr>
        <p:xfrm>
          <a:off x="204717" y="1037229"/>
          <a:ext cx="11847583" cy="5668236"/>
        </p:xfrm>
        <a:graphic>
          <a:graphicData uri="http://schemas.openxmlformats.org/drawingml/2006/table">
            <a:tbl>
              <a:tblPr firstRow="1" bandRow="1"/>
              <a:tblGrid>
                <a:gridCol w="1763783">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5190319">
                  <a:extLst>
                    <a:ext uri="{9D8B030D-6E8A-4147-A177-3AD203B41FA5}">
                      <a16:colId xmlns:a16="http://schemas.microsoft.com/office/drawing/2014/main" val="20002"/>
                    </a:ext>
                  </a:extLst>
                </a:gridCol>
                <a:gridCol w="3331381">
                  <a:extLst>
                    <a:ext uri="{9D8B030D-6E8A-4147-A177-3AD203B41FA5}">
                      <a16:colId xmlns:a16="http://schemas.microsoft.com/office/drawing/2014/main" val="20003"/>
                    </a:ext>
                  </a:extLst>
                </a:gridCol>
              </a:tblGrid>
              <a:tr h="733448">
                <a:tc>
                  <a:txBody>
                    <a:bodyPr/>
                    <a:lstStyle/>
                    <a:p>
                      <a:pPr marL="0" marR="0" algn="l">
                        <a:lnSpc>
                          <a:spcPct val="107000"/>
                        </a:lnSpc>
                        <a:spcBef>
                          <a:spcPts val="0"/>
                        </a:spcBef>
                        <a:spcAft>
                          <a:spcPts val="800"/>
                        </a:spcAft>
                      </a:pPr>
                      <a:r>
                        <a:rPr lang="en-US" sz="1800" b="1" dirty="0">
                          <a:effectLst/>
                          <a:latin typeface="Bell MT" panose="02020503060305020303" pitchFamily="18" charset="0"/>
                          <a:ea typeface="Calibri"/>
                          <a:cs typeface="Times New Roman"/>
                        </a:rPr>
                        <a:t>Behavior</a:t>
                      </a:r>
                      <a:endParaRPr lang="en-US" sz="1800" dirty="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High School Estimates (YRBS, 2015)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l">
                        <a:lnSpc>
                          <a:spcPct val="107000"/>
                        </a:lnSpc>
                        <a:spcBef>
                          <a:spcPts val="0"/>
                        </a:spcBef>
                        <a:spcAft>
                          <a:spcPts val="800"/>
                        </a:spcAft>
                      </a:pPr>
                      <a:r>
                        <a:rPr lang="en-US" sz="1800" b="1" dirty="0">
                          <a:effectLst/>
                          <a:latin typeface="Bell MT" panose="02020503060305020303" pitchFamily="18" charset="0"/>
                          <a:ea typeface="Calibri"/>
                          <a:cs typeface="Times New Roman"/>
                        </a:rPr>
                        <a:t>Definition</a:t>
                      </a:r>
                      <a:endParaRPr lang="en-US" sz="1800" dirty="0">
                        <a:effectLst/>
                        <a:latin typeface="Bell MT" panose="02020503060305020303" pitchFamily="18" charset="0"/>
                        <a:ea typeface="Calibri"/>
                        <a:cs typeface="Times New Roman"/>
                      </a:endParaRPr>
                    </a:p>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(Posner et al., 2009)</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l">
                        <a:lnSpc>
                          <a:spcPct val="107000"/>
                        </a:lnSpc>
                        <a:spcBef>
                          <a:spcPts val="0"/>
                        </a:spcBef>
                        <a:spcAft>
                          <a:spcPts val="800"/>
                        </a:spcAft>
                      </a:pPr>
                      <a:r>
                        <a:rPr lang="en-US" sz="1800" b="1">
                          <a:effectLst/>
                          <a:latin typeface="Bell MT" panose="02020503060305020303" pitchFamily="18" charset="0"/>
                          <a:ea typeface="Calibri"/>
                          <a:cs typeface="Times New Roman"/>
                        </a:rPr>
                        <a:t>Risk/Relation to Suicide</a:t>
                      </a:r>
                      <a:endParaRPr lang="en-US" sz="1800">
                        <a:effectLst/>
                        <a:latin typeface="Bell MT" panose="02020503060305020303" pitchFamily="18" charset="0"/>
                        <a:ea typeface="Calibri"/>
                        <a:cs typeface="Times New Roman"/>
                      </a:endParaRPr>
                    </a:p>
                    <a:p>
                      <a:pPr marL="0" marR="0" algn="l">
                        <a:lnSpc>
                          <a:spcPct val="107000"/>
                        </a:lnSpc>
                        <a:spcBef>
                          <a:spcPts val="0"/>
                        </a:spcBef>
                        <a:spcAft>
                          <a:spcPts val="800"/>
                        </a:spcAft>
                      </a:pPr>
                      <a:r>
                        <a:rPr lang="en-US" sz="1800">
                          <a:effectLst/>
                          <a:latin typeface="Bell MT" panose="02020503060305020303" pitchFamily="18" charset="0"/>
                          <a:ea typeface="Calibri"/>
                          <a:cs typeface="Times New Roman"/>
                        </a:rPr>
                        <a:t>(Fowler, 2012)</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942237">
                <a:tc>
                  <a:txBody>
                    <a:bodyPr/>
                    <a:lstStyle/>
                    <a:p>
                      <a:pPr marL="0" marR="0" algn="l">
                        <a:lnSpc>
                          <a:spcPct val="107000"/>
                        </a:lnSpc>
                        <a:spcBef>
                          <a:spcPts val="0"/>
                        </a:spcBef>
                        <a:spcAft>
                          <a:spcPts val="800"/>
                        </a:spcAft>
                      </a:pPr>
                      <a:r>
                        <a:rPr lang="en-US" sz="1800" b="1" dirty="0">
                          <a:effectLst/>
                          <a:latin typeface="Bell MT" panose="02020503060305020303" pitchFamily="18" charset="0"/>
                          <a:ea typeface="Calibri"/>
                          <a:cs typeface="Times New Roman"/>
                        </a:rPr>
                        <a:t>Suicide Attempt</a:t>
                      </a:r>
                      <a:endParaRPr lang="en-US" sz="1800" dirty="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8.6%</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A potentially self-injurious behavior associated with at least some non-zero intent to die.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0"/>
                        </a:spcAft>
                      </a:pPr>
                      <a:r>
                        <a:rPr lang="en-US" sz="1800" dirty="0">
                          <a:effectLst/>
                          <a:latin typeface="Bell MT" panose="02020503060305020303" pitchFamily="18" charset="0"/>
                          <a:ea typeface="Calibri"/>
                          <a:cs typeface="Times New Roman"/>
                        </a:rPr>
                        <a:t>*strongest predictor; method critical to understanding risk</a:t>
                      </a:r>
                    </a:p>
                    <a:p>
                      <a:pPr marL="0" marR="0" algn="l">
                        <a:lnSpc>
                          <a:spcPct val="107000"/>
                        </a:lnSpc>
                        <a:spcBef>
                          <a:spcPts val="0"/>
                        </a:spcBef>
                        <a:spcAft>
                          <a:spcPts val="0"/>
                        </a:spcAft>
                      </a:pPr>
                      <a:r>
                        <a:rPr lang="en-US" sz="1800" dirty="0">
                          <a:effectLst/>
                          <a:latin typeface="Bell MT" panose="02020503060305020303" pitchFamily="18" charset="0"/>
                          <a:ea typeface="Calibri"/>
                          <a:cs typeface="Times New Roman"/>
                        </a:rPr>
                        <a:t>* Multiple</a:t>
                      </a:r>
                      <a:r>
                        <a:rPr lang="en-US" sz="1800" baseline="0" dirty="0">
                          <a:effectLst/>
                          <a:latin typeface="Bell MT" panose="02020503060305020303" pitchFamily="18" charset="0"/>
                          <a:ea typeface="Calibri"/>
                          <a:cs typeface="Times New Roman"/>
                        </a:rPr>
                        <a:t> attempts </a:t>
                      </a:r>
                      <a:endParaRPr lang="en-US" sz="1800" dirty="0">
                        <a:effectLst/>
                        <a:latin typeface="Bell MT" panose="02020503060305020303" pitchFamily="18" charset="0"/>
                        <a:ea typeface="Calibri"/>
                        <a:cs typeface="Times New Roman"/>
                      </a:endParaRPr>
                    </a:p>
                    <a:p>
                      <a:pPr marL="0" marR="0" algn="l">
                        <a:lnSpc>
                          <a:spcPct val="107000"/>
                        </a:lnSpc>
                        <a:spcBef>
                          <a:spcPts val="0"/>
                        </a:spcBef>
                        <a:spcAft>
                          <a:spcPts val="0"/>
                        </a:spcAft>
                      </a:pPr>
                      <a:r>
                        <a:rPr lang="en-US" sz="1800" dirty="0">
                          <a:effectLst/>
                          <a:latin typeface="Bell MT" panose="02020503060305020303" pitchFamily="18" charset="0"/>
                          <a:ea typeface="Calibri"/>
                          <a:cs typeface="Times New Roman"/>
                        </a:rPr>
                        <a:t>* Moderate false positive rate</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934242">
                <a:tc>
                  <a:txBody>
                    <a:bodyPr/>
                    <a:lstStyle/>
                    <a:p>
                      <a:pPr marL="0" marR="0" algn="l">
                        <a:lnSpc>
                          <a:spcPct val="107000"/>
                        </a:lnSpc>
                        <a:spcBef>
                          <a:spcPts val="0"/>
                        </a:spcBef>
                        <a:spcAft>
                          <a:spcPts val="800"/>
                        </a:spcAft>
                      </a:pPr>
                      <a:r>
                        <a:rPr lang="en-US" sz="1800" b="1">
                          <a:effectLst/>
                          <a:latin typeface="Bell MT" panose="02020503060305020303" pitchFamily="18" charset="0"/>
                          <a:ea typeface="Calibri"/>
                          <a:cs typeface="Times New Roman"/>
                        </a:rPr>
                        <a:t>Interrupted Attempt</a:t>
                      </a:r>
                      <a:endParaRPr lang="en-US" sz="180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Person begins to take steps toward making a suicide attempt but somebody else stops them prior to any self-injurious behavior.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Unknown predictive strength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934242">
                <a:tc>
                  <a:txBody>
                    <a:bodyPr/>
                    <a:lstStyle/>
                    <a:p>
                      <a:pPr marL="0" marR="0" algn="l">
                        <a:lnSpc>
                          <a:spcPct val="107000"/>
                        </a:lnSpc>
                        <a:spcBef>
                          <a:spcPts val="0"/>
                        </a:spcBef>
                        <a:spcAft>
                          <a:spcPts val="800"/>
                        </a:spcAft>
                      </a:pPr>
                      <a:r>
                        <a:rPr lang="en-US" sz="1800" b="1">
                          <a:effectLst/>
                          <a:latin typeface="Bell MT" panose="02020503060305020303" pitchFamily="18" charset="0"/>
                          <a:ea typeface="Calibri"/>
                          <a:cs typeface="Times New Roman"/>
                        </a:rPr>
                        <a:t>Aborted Attempt</a:t>
                      </a:r>
                      <a:endParaRPr lang="en-US" sz="180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Person begins to take steps toward making a suicide attempt but stops </a:t>
                      </a:r>
                      <a:r>
                        <a:rPr lang="en-US" sz="1800" dirty="0" err="1">
                          <a:effectLst/>
                          <a:latin typeface="Bell MT" panose="02020503060305020303" pitchFamily="18" charset="0"/>
                          <a:ea typeface="Calibri"/>
                          <a:cs typeface="Times New Roman"/>
                        </a:rPr>
                        <a:t>themself</a:t>
                      </a:r>
                      <a:r>
                        <a:rPr lang="en-US" sz="1800" dirty="0">
                          <a:effectLst/>
                          <a:latin typeface="Bell MT" panose="02020503060305020303" pitchFamily="18" charset="0"/>
                          <a:ea typeface="Calibri"/>
                          <a:cs typeface="Times New Roman"/>
                        </a:rPr>
                        <a:t> prior to any self-injurious behavior.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Unknown predictive strength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725456">
                <a:tc>
                  <a:txBody>
                    <a:bodyPr/>
                    <a:lstStyle/>
                    <a:p>
                      <a:pPr marL="0" marR="0" algn="l">
                        <a:lnSpc>
                          <a:spcPct val="107000"/>
                        </a:lnSpc>
                        <a:spcBef>
                          <a:spcPts val="0"/>
                        </a:spcBef>
                        <a:spcAft>
                          <a:spcPts val="800"/>
                        </a:spcAft>
                      </a:pPr>
                      <a:r>
                        <a:rPr lang="en-US" sz="1800" b="1">
                          <a:effectLst/>
                          <a:latin typeface="Bell MT" panose="02020503060305020303" pitchFamily="18" charset="0"/>
                          <a:ea typeface="Calibri"/>
                          <a:cs typeface="Times New Roman"/>
                        </a:rPr>
                        <a:t>Non-Suicidal Self-Injury</a:t>
                      </a:r>
                      <a:endParaRPr lang="en-US" sz="180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13-21% (</a:t>
                      </a:r>
                      <a:r>
                        <a:rPr lang="en-US" sz="1800" dirty="0" err="1">
                          <a:effectLst/>
                          <a:latin typeface="Bell MT" panose="02020503060305020303" pitchFamily="18" charset="0"/>
                          <a:ea typeface="Calibri"/>
                          <a:cs typeface="Times New Roman"/>
                        </a:rPr>
                        <a:t>Barrocas</a:t>
                      </a:r>
                      <a:r>
                        <a:rPr lang="en-US" sz="1800" dirty="0">
                          <a:effectLst/>
                          <a:latin typeface="Bell MT" panose="02020503060305020303" pitchFamily="18" charset="0"/>
                          <a:ea typeface="Calibri"/>
                          <a:cs typeface="Times New Roman"/>
                        </a:rPr>
                        <a:t>,</a:t>
                      </a:r>
                      <a:r>
                        <a:rPr lang="en-US" sz="1800" baseline="0" dirty="0">
                          <a:effectLst/>
                          <a:latin typeface="Bell MT" panose="02020503060305020303" pitchFamily="18" charset="0"/>
                          <a:ea typeface="Calibri"/>
                          <a:cs typeface="Times New Roman"/>
                        </a:rPr>
                        <a:t> 2012)</a:t>
                      </a:r>
                      <a:endParaRPr lang="en-US" sz="1800" dirty="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a:effectLst/>
                          <a:latin typeface="Bell MT" panose="02020503060305020303" pitchFamily="18" charset="0"/>
                          <a:ea typeface="Calibri"/>
                          <a:cs typeface="Times New Roman"/>
                        </a:rPr>
                        <a:t>Self-injurious act without any intent to die. Often associated with other goals, such as to relieve distress.</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*Strong predictor, potentially equal to suicide attempt</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25456">
                <a:tc>
                  <a:txBody>
                    <a:bodyPr/>
                    <a:lstStyle/>
                    <a:p>
                      <a:pPr marL="0" marR="0" algn="l">
                        <a:lnSpc>
                          <a:spcPct val="107000"/>
                        </a:lnSpc>
                        <a:spcBef>
                          <a:spcPts val="0"/>
                        </a:spcBef>
                        <a:spcAft>
                          <a:spcPts val="800"/>
                        </a:spcAft>
                      </a:pPr>
                      <a:r>
                        <a:rPr lang="en-US" sz="1800" b="1" dirty="0">
                          <a:effectLst/>
                          <a:latin typeface="Bell MT" panose="02020503060305020303" pitchFamily="18" charset="0"/>
                          <a:ea typeface="Calibri"/>
                          <a:cs typeface="Times New Roman"/>
                        </a:rPr>
                        <a:t>Suicidal ideation </a:t>
                      </a:r>
                      <a:endParaRPr lang="en-US" sz="1800" dirty="0">
                        <a:effectLst/>
                        <a:latin typeface="Bell MT" panose="02020503060305020303" pitchFamily="18" charset="0"/>
                        <a:ea typeface="Calibri"/>
                        <a:cs typeface="Times New Roman"/>
                      </a:endParaRP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17.7%</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a:effectLst/>
                          <a:latin typeface="Bell MT" panose="02020503060305020303" pitchFamily="18" charset="0"/>
                          <a:ea typeface="Calibri"/>
                          <a:cs typeface="Times New Roman"/>
                        </a:rPr>
                        <a:t>Thinking about killing self; ranges from passive (wish to be dead) to active (thoughts about killing oneself).</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800"/>
                        </a:spcAft>
                      </a:pPr>
                      <a:r>
                        <a:rPr lang="en-US" sz="1800" dirty="0">
                          <a:effectLst/>
                          <a:latin typeface="Bell MT" panose="02020503060305020303" pitchFamily="18" charset="0"/>
                          <a:ea typeface="Calibri"/>
                          <a:cs typeface="Times New Roman"/>
                        </a:rPr>
                        <a:t>* High false positive risk; </a:t>
                      </a:r>
                    </a:p>
                  </a:txBody>
                  <a:tcPr marL="46442" marR="46442" marT="23221" marB="232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07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33" y="127000"/>
            <a:ext cx="11277600" cy="685800"/>
          </a:xfrm>
        </p:spPr>
        <p:txBody>
          <a:bodyPr/>
          <a:lstStyle/>
          <a:p>
            <a:r>
              <a:rPr lang="en-US" dirty="0">
                <a:solidFill>
                  <a:schemeClr val="bg1"/>
                </a:solidFill>
                <a:latin typeface="Calibri" pitchFamily="34" charset="0"/>
                <a:cs typeface="Calibri" pitchFamily="34" charset="0"/>
              </a:rPr>
              <a:t>Risk Factors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2651398"/>
              </p:ext>
            </p:extLst>
          </p:nvPr>
        </p:nvGraphicFramePr>
        <p:xfrm>
          <a:off x="381000" y="762001"/>
          <a:ext cx="11772900" cy="4663440"/>
        </p:xfrm>
        <a:graphic>
          <a:graphicData uri="http://schemas.openxmlformats.org/drawingml/2006/table">
            <a:tbl>
              <a:tblPr firstRow="1" bandRow="1">
                <a:tableStyleId>{5C22544A-7EE6-4342-B048-85BDC9FD1C3A}</a:tableStyleId>
              </a:tblPr>
              <a:tblGrid>
                <a:gridCol w="6061103">
                  <a:extLst>
                    <a:ext uri="{9D8B030D-6E8A-4147-A177-3AD203B41FA5}">
                      <a16:colId xmlns:a16="http://schemas.microsoft.com/office/drawing/2014/main" val="20000"/>
                    </a:ext>
                  </a:extLst>
                </a:gridCol>
                <a:gridCol w="5711797">
                  <a:extLst>
                    <a:ext uri="{9D8B030D-6E8A-4147-A177-3AD203B41FA5}">
                      <a16:colId xmlns:a16="http://schemas.microsoft.com/office/drawing/2014/main" val="20001"/>
                    </a:ext>
                  </a:extLst>
                </a:gridCol>
              </a:tblGrid>
              <a:tr h="363435">
                <a:tc>
                  <a:txBody>
                    <a:bodyPr/>
                    <a:lstStyle/>
                    <a:p>
                      <a:r>
                        <a:rPr lang="en-US" sz="1800" dirty="0">
                          <a:latin typeface="Calibri" pitchFamily="34" charset="0"/>
                          <a:cs typeface="Calibri" pitchFamily="34" charset="0"/>
                        </a:rPr>
                        <a:t>Distal Risk Factor</a:t>
                      </a:r>
                    </a:p>
                  </a:txBody>
                  <a:tcPr marL="121920" marR="121920"/>
                </a:tc>
                <a:tc>
                  <a:txBody>
                    <a:bodyPr/>
                    <a:lstStyle/>
                    <a:p>
                      <a:r>
                        <a:rPr lang="en-US" sz="1800" dirty="0">
                          <a:latin typeface="Calibri" pitchFamily="34" charset="0"/>
                          <a:cs typeface="Calibri" pitchFamily="34" charset="0"/>
                        </a:rPr>
                        <a:t>Proximal Risk</a:t>
                      </a:r>
                      <a:r>
                        <a:rPr lang="en-US" sz="1800" baseline="0" dirty="0">
                          <a:latin typeface="Calibri" pitchFamily="34" charset="0"/>
                          <a:cs typeface="Calibri" pitchFamily="34" charset="0"/>
                        </a:rPr>
                        <a:t> Factor </a:t>
                      </a:r>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0"/>
                  </a:ext>
                </a:extLst>
              </a:tr>
              <a:tr h="590571">
                <a:tc>
                  <a:txBody>
                    <a:bodyPr/>
                    <a:lstStyle/>
                    <a:p>
                      <a:r>
                        <a:rPr lang="en-US" sz="1800" dirty="0">
                          <a:latin typeface="Calibri" pitchFamily="34" charset="0"/>
                          <a:cs typeface="Calibri" pitchFamily="34" charset="0"/>
                        </a:rPr>
                        <a:t>Prior</a:t>
                      </a:r>
                      <a:r>
                        <a:rPr lang="en-US" sz="1800" baseline="0" dirty="0">
                          <a:latin typeface="Calibri" pitchFamily="34" charset="0"/>
                          <a:cs typeface="Calibri" pitchFamily="34" charset="0"/>
                        </a:rPr>
                        <a:t> self-injury </a:t>
                      </a:r>
                      <a:endParaRPr lang="en-US" sz="1800" dirty="0">
                        <a:latin typeface="Calibri" pitchFamily="34" charset="0"/>
                        <a:cs typeface="Calibri" pitchFamily="34" charset="0"/>
                      </a:endParaRPr>
                    </a:p>
                  </a:txBody>
                  <a:tcPr marL="121920" marR="121920"/>
                </a:tc>
                <a:tc>
                  <a:txBody>
                    <a:bodyPr/>
                    <a:lstStyle/>
                    <a:p>
                      <a:r>
                        <a:rPr lang="en-US" sz="1800" dirty="0">
                          <a:latin typeface="Calibri" pitchFamily="34" charset="0"/>
                          <a:cs typeface="Calibri" pitchFamily="34" charset="0"/>
                        </a:rPr>
                        <a:t>Stressful Life Events- particularly those</a:t>
                      </a:r>
                      <a:r>
                        <a:rPr lang="en-US" sz="1800" baseline="0" dirty="0">
                          <a:latin typeface="Calibri" pitchFamily="34" charset="0"/>
                          <a:cs typeface="Calibri" pitchFamily="34" charset="0"/>
                        </a:rPr>
                        <a:t> with high levels of shame/embarrassment</a:t>
                      </a:r>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1"/>
                  </a:ext>
                </a:extLst>
              </a:tr>
              <a:tr h="590571">
                <a:tc>
                  <a:txBody>
                    <a:bodyPr/>
                    <a:lstStyle/>
                    <a:p>
                      <a:r>
                        <a:rPr lang="en-US" sz="1800" dirty="0">
                          <a:latin typeface="Calibri" pitchFamily="34" charset="0"/>
                          <a:cs typeface="Calibri" pitchFamily="34" charset="0"/>
                        </a:rPr>
                        <a:t>Psychopathology (Esp. Comorbid Depression, Panic,</a:t>
                      </a:r>
                      <a:r>
                        <a:rPr lang="en-US" sz="1800" baseline="0" dirty="0">
                          <a:latin typeface="Calibri" pitchFamily="34" charset="0"/>
                          <a:cs typeface="Calibri" pitchFamily="34" charset="0"/>
                        </a:rPr>
                        <a:t>  Substance Use, Conduct  Disorder) </a:t>
                      </a:r>
                      <a:endParaRPr lang="en-US" sz="1800" dirty="0">
                        <a:latin typeface="Calibri" pitchFamily="34" charset="0"/>
                        <a:cs typeface="Calibri"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cs typeface="Calibri" pitchFamily="34" charset="0"/>
                        </a:rPr>
                        <a:t>Accessible</a:t>
                      </a:r>
                      <a:r>
                        <a:rPr lang="en-US" sz="1800" baseline="0" dirty="0">
                          <a:latin typeface="Calibri" pitchFamily="34" charset="0"/>
                          <a:cs typeface="Calibri" pitchFamily="34" charset="0"/>
                        </a:rPr>
                        <a:t> Means </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2"/>
                  </a:ext>
                </a:extLst>
              </a:tr>
              <a:tr h="590571">
                <a:tc>
                  <a:txBody>
                    <a:bodyPr/>
                    <a:lstStyle/>
                    <a:p>
                      <a:r>
                        <a:rPr lang="en-US" sz="1800" dirty="0">
                          <a:latin typeface="Calibri" pitchFamily="34" charset="0"/>
                          <a:cs typeface="Calibri" pitchFamily="34" charset="0"/>
                        </a:rPr>
                        <a:t>Impulsive-Aggressive</a:t>
                      </a:r>
                      <a:r>
                        <a:rPr lang="en-US" sz="1800" baseline="0" dirty="0">
                          <a:latin typeface="Calibri" pitchFamily="34" charset="0"/>
                          <a:cs typeface="Calibri" pitchFamily="34" charset="0"/>
                        </a:rPr>
                        <a:t> Traits</a:t>
                      </a:r>
                      <a:r>
                        <a:rPr lang="en-US" sz="1800" dirty="0">
                          <a:latin typeface="Calibri" pitchFamily="34" charset="0"/>
                          <a:cs typeface="Calibri" pitchFamily="34" charset="0"/>
                        </a:rPr>
                        <a:t> </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cs typeface="Calibri" pitchFamily="34" charset="0"/>
                        </a:rPr>
                        <a:t>Intense Affective State+ Sleep Disturbance</a:t>
                      </a:r>
                      <a:r>
                        <a:rPr lang="en-US" sz="1800" baseline="0" dirty="0">
                          <a:latin typeface="Calibri" pitchFamily="34" charset="0"/>
                          <a:cs typeface="Calibri" pitchFamily="34" charset="0"/>
                        </a:rPr>
                        <a:t> </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3"/>
                  </a:ext>
                </a:extLst>
              </a:tr>
              <a:tr h="59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Calibri" pitchFamily="34" charset="0"/>
                          <a:cs typeface="Calibri" pitchFamily="34" charset="0"/>
                        </a:rPr>
                        <a:t> Race/</a:t>
                      </a:r>
                      <a:r>
                        <a:rPr lang="en-US" sz="1800" dirty="0">
                          <a:latin typeface="Calibri" pitchFamily="34" charset="0"/>
                          <a:cs typeface="Calibri" pitchFamily="34" charset="0"/>
                        </a:rPr>
                        <a:t>Ethnicity (likely</a:t>
                      </a:r>
                      <a:r>
                        <a:rPr lang="en-US" sz="1800" baseline="0" dirty="0">
                          <a:latin typeface="Calibri" pitchFamily="34" charset="0"/>
                          <a:cs typeface="Calibri" pitchFamily="34" charset="0"/>
                        </a:rPr>
                        <a:t> related to social conditions including assimilation, disruption of social structure, minority stress)</a:t>
                      </a:r>
                      <a:endParaRPr lang="en-US" sz="1800" dirty="0">
                        <a:latin typeface="Calibri" pitchFamily="34" charset="0"/>
                        <a:cs typeface="Calibri" pitchFamily="34" charset="0"/>
                      </a:endParaRPr>
                    </a:p>
                  </a:txBody>
                  <a:tcPr marL="121920" marR="121920"/>
                </a:tc>
                <a:tc>
                  <a:txBody>
                    <a:bodyPr/>
                    <a:lstStyle/>
                    <a:p>
                      <a:r>
                        <a:rPr lang="en-US" sz="1800" dirty="0">
                          <a:latin typeface="Calibri" pitchFamily="34" charset="0"/>
                          <a:cs typeface="Calibri" pitchFamily="34" charset="0"/>
                        </a:rPr>
                        <a:t>Academic</a:t>
                      </a:r>
                      <a:r>
                        <a:rPr lang="en-US" sz="1800" baseline="0" dirty="0">
                          <a:latin typeface="Calibri" pitchFamily="34" charset="0"/>
                          <a:cs typeface="Calibri" pitchFamily="34" charset="0"/>
                        </a:rPr>
                        <a:t> /Employment Difficulties </a:t>
                      </a:r>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4"/>
                  </a:ext>
                </a:extLst>
              </a:tr>
              <a:tr h="590875">
                <a:tc>
                  <a:txBody>
                    <a:bodyPr/>
                    <a:lstStyle/>
                    <a:p>
                      <a:r>
                        <a:rPr lang="en-US" sz="1800" dirty="0">
                          <a:latin typeface="Calibri" pitchFamily="34" charset="0"/>
                          <a:cs typeface="Calibri" pitchFamily="34" charset="0"/>
                        </a:rPr>
                        <a:t>Disturbed</a:t>
                      </a:r>
                      <a:r>
                        <a:rPr lang="en-US" sz="1800" baseline="0" dirty="0">
                          <a:latin typeface="Calibri" pitchFamily="34" charset="0"/>
                          <a:cs typeface="Calibri" pitchFamily="34" charset="0"/>
                        </a:rPr>
                        <a:t> Family Context/Family history of suicide /Early life adversity </a:t>
                      </a:r>
                      <a:endParaRPr lang="en-US" sz="1800" dirty="0">
                        <a:latin typeface="Calibri" pitchFamily="34" charset="0"/>
                        <a:cs typeface="Calibri" pitchFamily="34" charset="0"/>
                      </a:endParaRPr>
                    </a:p>
                  </a:txBody>
                  <a:tcPr marL="121920" marR="121920"/>
                </a:tc>
                <a:tc>
                  <a:txBody>
                    <a:bodyPr/>
                    <a:lstStyle/>
                    <a:p>
                      <a:r>
                        <a:rPr lang="en-US" sz="1800" dirty="0">
                          <a:latin typeface="Calibri" pitchFamily="34" charset="0"/>
                          <a:cs typeface="Calibri" pitchFamily="34" charset="0"/>
                        </a:rPr>
                        <a:t>Functional Impairment</a:t>
                      </a:r>
                      <a:r>
                        <a:rPr lang="en-US" sz="1800" baseline="0" dirty="0">
                          <a:latin typeface="Calibri" pitchFamily="34" charset="0"/>
                          <a:cs typeface="Calibri" pitchFamily="34" charset="0"/>
                        </a:rPr>
                        <a:t> from Physical Disease/Injury</a:t>
                      </a:r>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5"/>
                  </a:ext>
                </a:extLst>
              </a:tr>
              <a:tr h="363435">
                <a:tc>
                  <a:txBody>
                    <a:bodyPr/>
                    <a:lstStyle/>
                    <a:p>
                      <a:r>
                        <a:rPr lang="en-US" sz="1800" dirty="0">
                          <a:latin typeface="Calibri" pitchFamily="34" charset="0"/>
                          <a:cs typeface="Calibri" pitchFamily="34" charset="0"/>
                        </a:rPr>
                        <a:t>Male </a:t>
                      </a:r>
                    </a:p>
                  </a:txBody>
                  <a:tcPr marL="121920" marR="121920"/>
                </a:tc>
                <a:tc>
                  <a:txBody>
                    <a:bodyPr/>
                    <a:lstStyle/>
                    <a:p>
                      <a:r>
                        <a:rPr lang="en-US" sz="1800" dirty="0">
                          <a:latin typeface="Calibri" pitchFamily="34" charset="0"/>
                          <a:cs typeface="Calibri" pitchFamily="34" charset="0"/>
                        </a:rPr>
                        <a:t>Suicide in Social Milieu</a:t>
                      </a:r>
                    </a:p>
                  </a:txBody>
                  <a:tcPr marL="121920" marR="121920"/>
                </a:tc>
                <a:extLst>
                  <a:ext uri="{0D108BD9-81ED-4DB2-BD59-A6C34878D82A}">
                    <a16:rowId xmlns:a16="http://schemas.microsoft.com/office/drawing/2014/main" val="10006"/>
                  </a:ext>
                </a:extLst>
              </a:tr>
              <a:tr h="363435">
                <a:tc>
                  <a:txBody>
                    <a:bodyPr/>
                    <a:lstStyle/>
                    <a:p>
                      <a:r>
                        <a:rPr lang="en-US" sz="1800" dirty="0">
                          <a:latin typeface="Calibri" pitchFamily="34" charset="0"/>
                          <a:cs typeface="Calibri" pitchFamily="34" charset="0"/>
                        </a:rPr>
                        <a:t>Sexual Minority</a:t>
                      </a:r>
                    </a:p>
                  </a:txBody>
                  <a:tcPr marL="121920" marR="121920"/>
                </a:tc>
                <a:tc>
                  <a:txBody>
                    <a:bodyPr/>
                    <a:lstStyle/>
                    <a:p>
                      <a:r>
                        <a:rPr lang="en-US" sz="1800" dirty="0">
                          <a:latin typeface="Calibri" pitchFamily="34" charset="0"/>
                          <a:cs typeface="Calibri" pitchFamily="34" charset="0"/>
                        </a:rPr>
                        <a:t>Talking about suicide, burden to others</a:t>
                      </a:r>
                      <a:r>
                        <a:rPr lang="en-US" sz="1800" baseline="0" dirty="0">
                          <a:latin typeface="Calibri" pitchFamily="34" charset="0"/>
                          <a:cs typeface="Calibri" pitchFamily="34" charset="0"/>
                        </a:rPr>
                        <a:t>, purposelessness </a:t>
                      </a:r>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7"/>
                  </a:ext>
                </a:extLst>
              </a:tr>
              <a:tr h="363435">
                <a:tc>
                  <a:txBody>
                    <a:bodyPr/>
                    <a:lstStyle/>
                    <a:p>
                      <a:r>
                        <a:rPr lang="en-US" dirty="0"/>
                        <a:t>Abuse</a:t>
                      </a:r>
                    </a:p>
                  </a:txBody>
                  <a:tcPr marL="121920" marR="121920"/>
                </a:tc>
                <a:tc>
                  <a:txBody>
                    <a:bodyPr/>
                    <a:lstStyle/>
                    <a:p>
                      <a:endParaRPr lang="en-US" sz="1800" dirty="0">
                        <a:latin typeface="Calibri" pitchFamily="34" charset="0"/>
                        <a:cs typeface="Calibri" pitchFamily="34" charset="0"/>
                      </a:endParaRPr>
                    </a:p>
                  </a:txBody>
                  <a:tcPr marL="121920" marR="12192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9038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3" y="189089"/>
            <a:ext cx="11277600" cy="685800"/>
          </a:xfrm>
        </p:spPr>
        <p:txBody>
          <a:bodyPr/>
          <a:lstStyle/>
          <a:p>
            <a:r>
              <a:rPr lang="en-US" b="1" dirty="0">
                <a:solidFill>
                  <a:schemeClr val="bg1"/>
                </a:solidFill>
              </a:rPr>
              <a:t>Multiple Suicide Prevention Strategies Needed </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8228" y="869367"/>
            <a:ext cx="6507456" cy="4572000"/>
          </a:xfrm>
          <a:prstGeom prst="rect">
            <a:avLst/>
          </a:prstGeom>
          <a:noFill/>
          <a:ln>
            <a:noFill/>
          </a:ln>
        </p:spPr>
      </p:pic>
      <p:sp>
        <p:nvSpPr>
          <p:cNvPr id="5" name="TextBox 4"/>
          <p:cNvSpPr txBox="1"/>
          <p:nvPr/>
        </p:nvSpPr>
        <p:spPr>
          <a:xfrm>
            <a:off x="7593496" y="1401417"/>
            <a:ext cx="4134677" cy="923330"/>
          </a:xfrm>
          <a:prstGeom prst="rect">
            <a:avLst/>
          </a:prstGeom>
          <a:noFill/>
        </p:spPr>
        <p:txBody>
          <a:bodyPr wrap="square" rtlCol="0">
            <a:spAutoFit/>
          </a:bodyPr>
          <a:lstStyle/>
          <a:p>
            <a:r>
              <a:rPr lang="en-US" b="1" dirty="0">
                <a:solidFill>
                  <a:schemeClr val="bg2"/>
                </a:solidFill>
              </a:rPr>
              <a:t>Christensen (2016) JAMA viewpoint</a:t>
            </a:r>
          </a:p>
          <a:p>
            <a:endParaRPr lang="en-US" b="1"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08722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00" y="270870"/>
            <a:ext cx="11277600" cy="685800"/>
          </a:xfrm>
        </p:spPr>
        <p:txBody>
          <a:bodyPr/>
          <a:lstStyle/>
          <a:p>
            <a:r>
              <a:rPr lang="en-US" dirty="0">
                <a:solidFill>
                  <a:schemeClr val="bg1"/>
                </a:solidFill>
              </a:rPr>
              <a:t>Reducing Suicide Risk</a:t>
            </a:r>
          </a:p>
        </p:txBody>
      </p:sp>
      <p:sp>
        <p:nvSpPr>
          <p:cNvPr id="3" name="Left Brace 2"/>
          <p:cNvSpPr/>
          <p:nvPr/>
        </p:nvSpPr>
        <p:spPr>
          <a:xfrm rot="16200000">
            <a:off x="1778000" y="5080000"/>
            <a:ext cx="609600" cy="172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11201" y="6482572"/>
            <a:ext cx="2083071" cy="369332"/>
          </a:xfrm>
          <a:prstGeom prst="rect">
            <a:avLst/>
          </a:prstGeom>
          <a:noFill/>
        </p:spPr>
        <p:txBody>
          <a:bodyPr wrap="none" rtlCol="0">
            <a:spAutoFit/>
          </a:bodyPr>
          <a:lstStyle/>
          <a:p>
            <a:r>
              <a:rPr lang="en-US" dirty="0"/>
              <a:t>Universal Strategies </a:t>
            </a:r>
          </a:p>
        </p:txBody>
      </p:sp>
      <p:sp>
        <p:nvSpPr>
          <p:cNvPr id="9" name="Left Brace 8"/>
          <p:cNvSpPr/>
          <p:nvPr/>
        </p:nvSpPr>
        <p:spPr>
          <a:xfrm rot="16200000">
            <a:off x="4134930" y="5290446"/>
            <a:ext cx="685800" cy="7186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844801" y="6172200"/>
            <a:ext cx="1995675" cy="369332"/>
          </a:xfrm>
          <a:prstGeom prst="rect">
            <a:avLst/>
          </a:prstGeom>
          <a:noFill/>
        </p:spPr>
        <p:txBody>
          <a:bodyPr wrap="none" rtlCol="0">
            <a:spAutoFit/>
          </a:bodyPr>
          <a:lstStyle/>
          <a:p>
            <a:r>
              <a:rPr lang="en-US" dirty="0"/>
              <a:t>Selective Strategies</a:t>
            </a:r>
          </a:p>
        </p:txBody>
      </p:sp>
      <p:sp>
        <p:nvSpPr>
          <p:cNvPr id="11" name="Left Brace 10"/>
          <p:cNvSpPr/>
          <p:nvPr/>
        </p:nvSpPr>
        <p:spPr>
          <a:xfrm rot="16200000">
            <a:off x="5513683" y="5388221"/>
            <a:ext cx="518925" cy="8321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978401" y="5879068"/>
            <a:ext cx="2084353" cy="369332"/>
          </a:xfrm>
          <a:prstGeom prst="rect">
            <a:avLst/>
          </a:prstGeom>
          <a:noFill/>
        </p:spPr>
        <p:txBody>
          <a:bodyPr wrap="none" rtlCol="0">
            <a:spAutoFit/>
          </a:bodyPr>
          <a:lstStyle/>
          <a:p>
            <a:r>
              <a:rPr lang="en-US" dirty="0"/>
              <a:t>Indicated Strategies </a:t>
            </a:r>
          </a:p>
        </p:txBody>
      </p:sp>
      <p:graphicFrame>
        <p:nvGraphicFramePr>
          <p:cNvPr id="13" name="Chart 12"/>
          <p:cNvGraphicFramePr>
            <a:graphicFrameLocks/>
          </p:cNvGraphicFramePr>
          <p:nvPr>
            <p:extLst>
              <p:ext uri="{D42A27DB-BD31-4B8C-83A1-F6EECF244321}">
                <p14:modId xmlns:p14="http://schemas.microsoft.com/office/powerpoint/2010/main" val="3894596208"/>
              </p:ext>
            </p:extLst>
          </p:nvPr>
        </p:nvGraphicFramePr>
        <p:xfrm>
          <a:off x="914400" y="1143000"/>
          <a:ext cx="10363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02" y="163773"/>
            <a:ext cx="11639198" cy="646331"/>
          </a:xfrm>
          <a:prstGeom prst="rect">
            <a:avLst/>
          </a:prstGeom>
        </p:spPr>
        <p:txBody>
          <a:bodyPr wrap="square">
            <a:spAutoFit/>
          </a:bodyPr>
          <a:lstStyle/>
          <a:p>
            <a:r>
              <a:rPr lang="en-US" sz="3600" dirty="0">
                <a:solidFill>
                  <a:schemeClr val="bg1"/>
                </a:solidFill>
              </a:rPr>
              <a:t>Schools are an Important Context for Self-Harm Prevention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541" y="3238500"/>
            <a:ext cx="3487459" cy="2679700"/>
          </a:xfrm>
          <a:prstGeom prst="rect">
            <a:avLst/>
          </a:prstGeom>
        </p:spPr>
      </p:pic>
      <p:sp>
        <p:nvSpPr>
          <p:cNvPr id="4" name="Content Placeholder 2"/>
          <p:cNvSpPr txBox="1">
            <a:spLocks/>
          </p:cNvSpPr>
          <p:nvPr/>
        </p:nvSpPr>
        <p:spPr>
          <a:xfrm>
            <a:off x="603603" y="1717610"/>
            <a:ext cx="8350250" cy="2112963"/>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dirty="0">
                <a:ea typeface="ＭＳ Ｐゴシック" charset="-128"/>
              </a:rPr>
              <a:t>Mental health and academic problems commonly co-occur </a:t>
            </a:r>
            <a:r>
              <a:rPr lang="en-US" altLang="ja-JP" sz="1800" dirty="0">
                <a:ea typeface="ＭＳ Ｐゴシック" charset="-128"/>
              </a:rPr>
              <a:t>(</a:t>
            </a:r>
            <a:r>
              <a:rPr lang="en-US" altLang="ja-JP" sz="1800" dirty="0" err="1">
                <a:ea typeface="ＭＳ Ｐゴシック" charset="-128"/>
              </a:rPr>
              <a:t>DeSocio</a:t>
            </a:r>
            <a:r>
              <a:rPr lang="en-US" altLang="ja-JP" sz="1800" dirty="0">
                <a:ea typeface="ＭＳ Ｐゴシック" charset="-128"/>
              </a:rPr>
              <a:t> &amp; </a:t>
            </a:r>
            <a:r>
              <a:rPr lang="en-US" altLang="ja-JP" sz="1800" dirty="0" err="1">
                <a:ea typeface="ＭＳ Ｐゴシック" charset="-128"/>
              </a:rPr>
              <a:t>Hootman</a:t>
            </a:r>
            <a:r>
              <a:rPr lang="en-US" altLang="ja-JP" sz="1800" dirty="0">
                <a:ea typeface="ＭＳ Ｐゴシック" charset="-128"/>
              </a:rPr>
              <a:t>, 2004; </a:t>
            </a:r>
            <a:r>
              <a:rPr lang="en-US" altLang="ja-JP" sz="1800" dirty="0" err="1">
                <a:ea typeface="ＭＳ Ｐゴシック" charset="-128"/>
              </a:rPr>
              <a:t>Roeser</a:t>
            </a:r>
            <a:r>
              <a:rPr lang="en-US" altLang="ja-JP" sz="1800" dirty="0">
                <a:ea typeface="ＭＳ Ｐゴシック" charset="-128"/>
              </a:rPr>
              <a:t> et al., 1999)</a:t>
            </a:r>
            <a:endParaRPr lang="en-US" altLang="ja-JP" sz="1600" dirty="0">
              <a:ea typeface="ＭＳ Ｐゴシック" charset="-128"/>
            </a:endParaRPr>
          </a:p>
          <a:p>
            <a:endParaRPr lang="en-US" sz="1000" dirty="0"/>
          </a:p>
          <a:p>
            <a:r>
              <a:rPr lang="en-US" dirty="0"/>
              <a:t>Schools = the most common site for the identification and treatment of youth mental health problems </a:t>
            </a:r>
            <a:r>
              <a:rPr lang="en-US" sz="1800" dirty="0"/>
              <a:t>(Costello et al., 2014; Farmer et al., 2003; Lyon et al., 2013)</a:t>
            </a:r>
            <a:endParaRPr lang="en-US" dirty="0"/>
          </a:p>
          <a:p>
            <a:pPr lvl="1"/>
            <a:r>
              <a:rPr lang="en-US" altLang="ja-JP" dirty="0"/>
              <a:t>~20% of all students receive SMH services annually </a:t>
            </a:r>
            <a:r>
              <a:rPr lang="en-US" altLang="ja-JP" sz="1600" dirty="0"/>
              <a:t>(Foster et al. 2005)</a:t>
            </a:r>
            <a:endParaRPr lang="en-US" altLang="ja-JP" dirty="0"/>
          </a:p>
          <a:p>
            <a:pPr>
              <a:spcBef>
                <a:spcPts val="0"/>
              </a:spcBef>
              <a:defRPr/>
            </a:pPr>
            <a:endParaRPr lang="en-US" altLang="ja-JP" sz="1000" dirty="0">
              <a:ea typeface="ＭＳ Ｐゴシック" charset="-128"/>
            </a:endParaRPr>
          </a:p>
          <a:p>
            <a:pPr>
              <a:spcBef>
                <a:spcPts val="0"/>
              </a:spcBef>
              <a:defRPr/>
            </a:pPr>
            <a:r>
              <a:rPr lang="en-US" altLang="ja-JP" dirty="0">
                <a:ea typeface="ＭＳ Ｐゴシック" charset="-128"/>
              </a:rPr>
              <a:t>Schools improve service access for </a:t>
            </a:r>
          </a:p>
          <a:p>
            <a:pPr>
              <a:spcBef>
                <a:spcPts val="0"/>
              </a:spcBef>
              <a:defRPr/>
            </a:pPr>
            <a:r>
              <a:rPr lang="en-US" altLang="ja-JP" dirty="0">
                <a:ea typeface="ＭＳ Ｐゴシック" charset="-128"/>
              </a:rPr>
              <a:t>	traditionally underserved youth </a:t>
            </a:r>
          </a:p>
          <a:p>
            <a:pPr>
              <a:spcBef>
                <a:spcPts val="0"/>
              </a:spcBef>
              <a:defRPr/>
            </a:pPr>
            <a:r>
              <a:rPr lang="en-US" altLang="ja-JP" sz="1800" dirty="0">
                <a:ea typeface="ＭＳ Ｐゴシック" charset="-128"/>
              </a:rPr>
              <a:t>	(</a:t>
            </a:r>
            <a:r>
              <a:rPr lang="en-US" altLang="ja-JP" sz="1800" dirty="0" err="1">
                <a:ea typeface="ＭＳ Ｐゴシック" charset="-128"/>
              </a:rPr>
              <a:t>Kataoka</a:t>
            </a:r>
            <a:r>
              <a:rPr lang="en-US" altLang="ja-JP" sz="1800" dirty="0">
                <a:ea typeface="ＭＳ Ｐゴシック" charset="-128"/>
              </a:rPr>
              <a:t> et al., 2007; Lyon et al., 2013)</a:t>
            </a:r>
            <a:endParaRPr lang="en-US" altLang="ja-JP" sz="1600" dirty="0">
              <a:ea typeface="ＭＳ Ｐゴシック" charset="-128"/>
            </a:endParaRPr>
          </a:p>
          <a:p>
            <a:endParaRPr lang="en-US" dirty="0"/>
          </a:p>
          <a:p>
            <a:endParaRPr lang="en-US" b="1" dirty="0"/>
          </a:p>
        </p:txBody>
      </p:sp>
    </p:spTree>
    <p:extLst>
      <p:ext uri="{BB962C8B-B14F-4D97-AF65-F5344CB8AC3E}">
        <p14:creationId xmlns:p14="http://schemas.microsoft.com/office/powerpoint/2010/main" val="1032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AMHSA PowerPoint Template 2.14.18" id="{448769E7-27A7-4523-A221-EC192782EFFB}" vid="{02A4BDB4-2117-46F9-A046-EB4FBAF7CD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SAMHSA PowerPoint Template 2.14.18 (1)</Template>
  <TotalTime>625</TotalTime>
  <Words>3716</Words>
  <Application>Microsoft Office PowerPoint</Application>
  <PresentationFormat>Widescreen</PresentationFormat>
  <Paragraphs>450</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ＭＳ Ｐゴシック</vt:lpstr>
      <vt:lpstr>游ゴシック</vt:lpstr>
      <vt:lpstr>Yu Gothic Medium</vt:lpstr>
      <vt:lpstr>Yu Gothic UI Semibold</vt:lpstr>
      <vt:lpstr>Yu Gothic UI Semilight</vt:lpstr>
      <vt:lpstr>Arial</vt:lpstr>
      <vt:lpstr>Bell MT</vt:lpstr>
      <vt:lpstr>Calibri</vt:lpstr>
      <vt:lpstr>Calibri Light</vt:lpstr>
      <vt:lpstr>Franklin Gothic Medium</vt:lpstr>
      <vt:lpstr>Geneva</vt:lpstr>
      <vt:lpstr>Times New Roman</vt:lpstr>
      <vt:lpstr>Office Theme</vt:lpstr>
      <vt:lpstr>PowerPoint Presentation</vt:lpstr>
      <vt:lpstr>PowerPoint Presentation</vt:lpstr>
      <vt:lpstr>PowerPoint Presentation</vt:lpstr>
      <vt:lpstr>Suicide is a Public Health Problem </vt:lpstr>
      <vt:lpstr>PowerPoint Presentation</vt:lpstr>
      <vt:lpstr>Risk Factors </vt:lpstr>
      <vt:lpstr>Multiple Suicide Prevention Strategies Needed </vt:lpstr>
      <vt:lpstr>Reducing Suicide Risk</vt:lpstr>
      <vt:lpstr>PowerPoint Presentation</vt:lpstr>
      <vt:lpstr>Importance of the School Context</vt:lpstr>
      <vt:lpstr>PowerPoint Presentation</vt:lpstr>
      <vt:lpstr>Multi-Tiered System of Support (MTSS)   Provides a Framework for Organizing School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role in helping youth </vt:lpstr>
      <vt:lpstr>Ask the question </vt:lpstr>
      <vt:lpstr>Understanding Self-Harm: Communication Strategies </vt:lpstr>
      <vt:lpstr>Understanding Self-Harm (continued) </vt:lpstr>
      <vt:lpstr>Core Assessment Questions: STOPS FIRE (Kerr et al., 2010)  </vt:lpstr>
      <vt:lpstr>Management and Treatment </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Hellebuyck</dc:creator>
  <cp:lastModifiedBy>Michelle Hellebuyck</cp:lastModifiedBy>
  <cp:revision>27</cp:revision>
  <cp:lastPrinted>2018-02-12T19:53:39Z</cp:lastPrinted>
  <dcterms:created xsi:type="dcterms:W3CDTF">2018-02-14T22:21:30Z</dcterms:created>
  <dcterms:modified xsi:type="dcterms:W3CDTF">2018-04-18T20:03:04Z</dcterms:modified>
</cp:coreProperties>
</file>