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341" r:id="rId2"/>
    <p:sldId id="343" r:id="rId3"/>
    <p:sldId id="471" r:id="rId4"/>
    <p:sldId id="472" r:id="rId5"/>
    <p:sldId id="473" r:id="rId6"/>
    <p:sldId id="474" r:id="rId7"/>
    <p:sldId id="475" r:id="rId8"/>
    <p:sldId id="476" r:id="rId9"/>
    <p:sldId id="477" r:id="rId10"/>
    <p:sldId id="478" r:id="rId11"/>
    <p:sldId id="479" r:id="rId12"/>
    <p:sldId id="480" r:id="rId13"/>
    <p:sldId id="481" r:id="rId14"/>
    <p:sldId id="482" r:id="rId15"/>
    <p:sldId id="483" r:id="rId16"/>
    <p:sldId id="484" r:id="rId17"/>
    <p:sldId id="487" r:id="rId18"/>
    <p:sldId id="488" r:id="rId19"/>
    <p:sldId id="489" r:id="rId20"/>
    <p:sldId id="486" r:id="rId21"/>
    <p:sldId id="485" r:id="rId22"/>
    <p:sldId id="492" r:id="rId23"/>
    <p:sldId id="493" r:id="rId24"/>
    <p:sldId id="490" r:id="rId25"/>
    <p:sldId id="491" r:id="rId26"/>
    <p:sldId id="494" r:id="rId27"/>
    <p:sldId id="331" r:id="rId28"/>
    <p:sldId id="467" r:id="rId29"/>
  </p:sldIdLst>
  <p:sldSz cx="18288000" cy="13716000"/>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48"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332C"/>
    <a:srgbClr val="613D9C"/>
    <a:srgbClr val="203D53"/>
    <a:srgbClr val="1E3453"/>
    <a:srgbClr val="497492"/>
    <a:srgbClr val="4D6D92"/>
    <a:srgbClr val="A8D709"/>
    <a:srgbClr val="192632"/>
    <a:srgbClr val="2C4155"/>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96" autoAdjust="0"/>
    <p:restoredTop sz="99361" autoAdjust="0"/>
  </p:normalViewPr>
  <p:slideViewPr>
    <p:cSldViewPr snapToObjects="1" showGuides="1">
      <p:cViewPr varScale="1">
        <p:scale>
          <a:sx n="44" d="100"/>
          <a:sy n="44" d="100"/>
        </p:scale>
        <p:origin x="102" y="408"/>
      </p:cViewPr>
      <p:guideLst>
        <p:guide orient="horz" pos="8448"/>
        <p:guide pos="5760"/>
      </p:guideLst>
    </p:cSldViewPr>
  </p:slideViewPr>
  <p:notesTextViewPr>
    <p:cViewPr>
      <p:scale>
        <a:sx n="100" d="100"/>
        <a:sy n="100" d="100"/>
      </p:scale>
      <p:origin x="0" y="0"/>
    </p:cViewPr>
  </p:notesTextViewPr>
  <p:sorterViewPr>
    <p:cViewPr>
      <p:scale>
        <a:sx n="24" d="100"/>
        <a:sy n="2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E31EDE-17CF-D746-B83B-FEE41F000DF3}" type="datetimeFigureOut">
              <a:rPr lang="en-US" smtClean="0"/>
              <a:t>8/20/2019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320672-5196-0B4F-93AE-044FFF107570}" type="slidenum">
              <a:rPr lang="en-US" smtClean="0"/>
              <a:t>‹#›</a:t>
            </a:fld>
            <a:endParaRPr lang="en-US"/>
          </a:p>
        </p:txBody>
      </p:sp>
    </p:spTree>
    <p:extLst>
      <p:ext uri="{BB962C8B-B14F-4D97-AF65-F5344CB8AC3E}">
        <p14:creationId xmlns:p14="http://schemas.microsoft.com/office/powerpoint/2010/main" val="1353912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6A9F3C-04AF-8847-8AD8-CAC892C2E245}" type="datetimeFigureOut">
              <a:rPr lang="en-US" smtClean="0"/>
              <a:t>8/20/2019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7CB07-0039-4545-92EA-48E12138E514}" type="slidenum">
              <a:rPr lang="en-US" smtClean="0"/>
              <a:t>‹#›</a:t>
            </a:fld>
            <a:endParaRPr lang="en-US"/>
          </a:p>
        </p:txBody>
      </p:sp>
    </p:spTree>
    <p:extLst>
      <p:ext uri="{BB962C8B-B14F-4D97-AF65-F5344CB8AC3E}">
        <p14:creationId xmlns:p14="http://schemas.microsoft.com/office/powerpoint/2010/main" val="1873210512"/>
      </p:ext>
    </p:extLst>
  </p:cSld>
  <p:clrMap bg1="lt1" tx1="dk1" bg2="lt2" tx2="dk2" accent1="accent1" accent2="accent2" accent3="accent3" accent4="accent4" accent5="accent5" accent6="accent6" hlink="hlink" folHlink="folHlink"/>
  <p:hf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 y="0"/>
            <a:ext cx="18287999" cy="13716000"/>
          </a:xfrm>
          <a:prstGeom prst="rect">
            <a:avLst/>
          </a:prstGeom>
        </p:spPr>
      </p:pic>
      <p:sp>
        <p:nvSpPr>
          <p:cNvPr id="5" name="Rectangle 4"/>
          <p:cNvSpPr/>
          <p:nvPr userDrawn="1"/>
        </p:nvSpPr>
        <p:spPr>
          <a:xfrm>
            <a:off x="1104900" y="4235452"/>
            <a:ext cx="16078200" cy="2940051"/>
          </a:xfrm>
          <a:prstGeom prst="rect">
            <a:avLst/>
          </a:prstGeom>
          <a:no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6591299" y="7556241"/>
            <a:ext cx="5105401" cy="93889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45720" rtlCol="0" anchor="ctr"/>
          <a:lstStyle/>
          <a:p>
            <a:pPr algn="ctr"/>
            <a:endParaRPr lang="en-US" sz="3600" b="1" dirty="0">
              <a:latin typeface="Calibri" panose="020F0502020204030204" pitchFamily="34" charset="0"/>
              <a:cs typeface="Source Sans Pro"/>
            </a:endParaRPr>
          </a:p>
        </p:txBody>
      </p:sp>
      <p:sp>
        <p:nvSpPr>
          <p:cNvPr id="4" name="Text Placeholder 3"/>
          <p:cNvSpPr>
            <a:spLocks noGrp="1"/>
          </p:cNvSpPr>
          <p:nvPr>
            <p:ph type="body" sz="quarter" idx="10" hasCustomPrompt="1"/>
          </p:nvPr>
        </p:nvSpPr>
        <p:spPr>
          <a:xfrm>
            <a:off x="1676400" y="4572000"/>
            <a:ext cx="14935200" cy="2286000"/>
          </a:xfrm>
          <a:prstGeom prst="rect">
            <a:avLst/>
          </a:prstGeom>
        </p:spPr>
        <p:txBody>
          <a:bodyPr/>
          <a:lstStyle>
            <a:lvl1pPr algn="ctr">
              <a:defRPr sz="10100" b="1" baseline="0">
                <a:solidFill>
                  <a:schemeClr val="bg1"/>
                </a:solidFill>
              </a:defRPr>
            </a:lvl1pPr>
          </a:lstStyle>
          <a:p>
            <a:pPr lvl="0"/>
            <a:r>
              <a:rPr lang="en-US" dirty="0"/>
              <a:t>TITLE GOES HERE</a:t>
            </a:r>
          </a:p>
        </p:txBody>
      </p:sp>
      <p:sp>
        <p:nvSpPr>
          <p:cNvPr id="8" name="Text Placeholder 7"/>
          <p:cNvSpPr>
            <a:spLocks noGrp="1"/>
          </p:cNvSpPr>
          <p:nvPr>
            <p:ph type="body" sz="quarter" idx="11" hasCustomPrompt="1"/>
          </p:nvPr>
        </p:nvSpPr>
        <p:spPr>
          <a:xfrm>
            <a:off x="6591299" y="7620000"/>
            <a:ext cx="5105402" cy="749559"/>
          </a:xfrm>
          <a:prstGeom prst="rect">
            <a:avLst/>
          </a:prstGeom>
        </p:spPr>
        <p:txBody>
          <a:bodyPr/>
          <a:lstStyle>
            <a:lvl1pPr algn="ctr">
              <a:defRPr sz="4000" baseline="0">
                <a:solidFill>
                  <a:schemeClr val="bg1"/>
                </a:solidFill>
                <a:latin typeface="Century Gothic" panose="020B0502020202020204" pitchFamily="34" charset="0"/>
              </a:defRPr>
            </a:lvl1pPr>
            <a:lvl4pPr algn="l">
              <a:defRPr sz="4000">
                <a:solidFill>
                  <a:schemeClr val="bg1"/>
                </a:solidFill>
                <a:latin typeface="+mj-lt"/>
              </a:defRPr>
            </a:lvl4pPr>
          </a:lstStyle>
          <a:p>
            <a:pPr lvl="0"/>
            <a:r>
              <a:rPr lang="en-US" dirty="0"/>
              <a:t>Your name here</a:t>
            </a:r>
          </a:p>
        </p:txBody>
      </p:sp>
    </p:spTree>
    <p:extLst>
      <p:ext uri="{BB962C8B-B14F-4D97-AF65-F5344CB8AC3E}">
        <p14:creationId xmlns:p14="http://schemas.microsoft.com/office/powerpoint/2010/main" val="379893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 Footer Only">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FFE336B6-AC0B-4DC8-97E4-BF1A1A542EBE}" type="slidenum">
              <a:rPr lang="en-US" smtClean="0"/>
              <a:pPr/>
              <a:t>‹#›</a:t>
            </a:fld>
            <a:endParaRPr lang="en-US" dirty="0"/>
          </a:p>
        </p:txBody>
      </p:sp>
    </p:spTree>
    <p:extLst>
      <p:ext uri="{BB962C8B-B14F-4D97-AF65-F5344CB8AC3E}">
        <p14:creationId xmlns:p14="http://schemas.microsoft.com/office/powerpoint/2010/main" val="124953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Header Text">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FFE336B6-AC0B-4DC8-97E4-BF1A1A542EBE}" type="slidenum">
              <a:rPr lang="en-US" smtClean="0"/>
              <a:pPr/>
              <a:t>‹#›</a:t>
            </a:fld>
            <a:endParaRPr lang="en-US" dirty="0"/>
          </a:p>
        </p:txBody>
      </p:sp>
      <p:cxnSp>
        <p:nvCxnSpPr>
          <p:cNvPr id="7" name="Straight Connector 6"/>
          <p:cNvCxnSpPr/>
          <p:nvPr userDrawn="1"/>
        </p:nvCxnSpPr>
        <p:spPr>
          <a:xfrm>
            <a:off x="6400800" y="3810000"/>
            <a:ext cx="0" cy="7351776"/>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3"/>
          <p:cNvSpPr>
            <a:spLocks noGrp="1"/>
          </p:cNvSpPr>
          <p:nvPr>
            <p:ph type="body" sz="quarter" idx="11" hasCustomPrompt="1"/>
          </p:nvPr>
        </p:nvSpPr>
        <p:spPr>
          <a:xfrm>
            <a:off x="6934200" y="3810000"/>
            <a:ext cx="10570600" cy="1024466"/>
          </a:xfrm>
        </p:spPr>
        <p:txBody>
          <a:bodyPr/>
          <a:lstStyle>
            <a:lvl1pPr>
              <a:defRPr>
                <a:solidFill>
                  <a:schemeClr val="bg2"/>
                </a:solidFill>
                <a:latin typeface="Century Gothic" panose="020B0502020202020204" pitchFamily="34" charset="0"/>
              </a:defRPr>
            </a:lvl1pPr>
            <a:lvl3pPr>
              <a:defRPr/>
            </a:lvl3pPr>
          </a:lstStyle>
          <a:p>
            <a:pPr lvl="0"/>
            <a:r>
              <a:rPr lang="en-US" dirty="0"/>
              <a:t>Main Point</a:t>
            </a:r>
          </a:p>
        </p:txBody>
      </p:sp>
      <p:sp>
        <p:nvSpPr>
          <p:cNvPr id="9" name="Title 17"/>
          <p:cNvSpPr>
            <a:spLocks noGrp="1"/>
          </p:cNvSpPr>
          <p:nvPr>
            <p:ph type="title"/>
          </p:nvPr>
        </p:nvSpPr>
        <p:spPr>
          <a:xfrm>
            <a:off x="762000" y="962025"/>
            <a:ext cx="16742800" cy="1323975"/>
          </a:xfrm>
        </p:spPr>
        <p:txBody>
          <a:bodyPr/>
          <a:lstStyle>
            <a:lvl1pPr>
              <a:defRPr>
                <a:latin typeface="+mj-lt"/>
              </a:defRPr>
            </a:lvl1pPr>
          </a:lstStyle>
          <a:p>
            <a:r>
              <a:rPr lang="en-US" dirty="0"/>
              <a:t>Click to edit Master title style</a:t>
            </a:r>
          </a:p>
        </p:txBody>
      </p:sp>
      <p:sp>
        <p:nvSpPr>
          <p:cNvPr id="10" name="Text Placeholder 19"/>
          <p:cNvSpPr>
            <a:spLocks noGrp="1"/>
          </p:cNvSpPr>
          <p:nvPr>
            <p:ph type="body" sz="quarter" idx="14" hasCustomPrompt="1"/>
          </p:nvPr>
        </p:nvSpPr>
        <p:spPr>
          <a:xfrm>
            <a:off x="6934200" y="5029200"/>
            <a:ext cx="10570600" cy="6132576"/>
          </a:xfrm>
        </p:spPr>
        <p:txBody>
          <a:bodyPr>
            <a:normAutofit/>
          </a:bodyPr>
          <a:lstStyle>
            <a:lvl1pPr>
              <a:defRPr sz="3200" baseline="0">
                <a:latin typeface="Tahoma" panose="020B0604030504040204" pitchFamily="34" charset="0"/>
                <a:ea typeface="Tahoma" panose="020B0604030504040204" pitchFamily="34" charset="0"/>
                <a:cs typeface="Tahoma" panose="020B0604030504040204" pitchFamily="34" charset="0"/>
              </a:defRPr>
            </a:lvl1pPr>
          </a:lstStyle>
          <a:p>
            <a:pPr lvl="0"/>
            <a:r>
              <a:rPr lang="en-US" dirty="0"/>
              <a:t>Paragraph or Bullet Points or Something</a:t>
            </a:r>
          </a:p>
        </p:txBody>
      </p:sp>
      <p:sp>
        <p:nvSpPr>
          <p:cNvPr id="11" name="Picture Placeholder 21"/>
          <p:cNvSpPr>
            <a:spLocks noGrp="1"/>
          </p:cNvSpPr>
          <p:nvPr>
            <p:ph type="pic" sz="quarter" idx="18" hasCustomPrompt="1"/>
          </p:nvPr>
        </p:nvSpPr>
        <p:spPr>
          <a:xfrm>
            <a:off x="762000" y="3810000"/>
            <a:ext cx="5029200" cy="7348537"/>
          </a:xfrm>
        </p:spPr>
        <p:txBody>
          <a:bodyPr>
            <a:normAutofit/>
          </a:bodyPr>
          <a:lstStyle>
            <a:lvl1pPr algn="ctr">
              <a:defRPr sz="4000"/>
            </a:lvl1pPr>
          </a:lstStyle>
          <a:p>
            <a:r>
              <a:rPr lang="en-US" dirty="0"/>
              <a:t>Picture</a:t>
            </a:r>
          </a:p>
          <a:p>
            <a:r>
              <a:rPr lang="en-US" dirty="0"/>
              <a:t>Goes Here</a:t>
            </a:r>
          </a:p>
        </p:txBody>
      </p:sp>
    </p:spTree>
    <p:extLst>
      <p:ext uri="{BB962C8B-B14F-4D97-AF65-F5344CB8AC3E}">
        <p14:creationId xmlns:p14="http://schemas.microsoft.com/office/powerpoint/2010/main" val="26595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oints with Bullets">
    <p:spTree>
      <p:nvGrpSpPr>
        <p:cNvPr id="1" name=""/>
        <p:cNvGrpSpPr/>
        <p:nvPr/>
      </p:nvGrpSpPr>
      <p:grpSpPr>
        <a:xfrm>
          <a:off x="0" y="0"/>
          <a:ext cx="0" cy="0"/>
          <a:chOff x="0" y="0"/>
          <a:chExt cx="0" cy="0"/>
        </a:xfrm>
      </p:grpSpPr>
      <p:sp>
        <p:nvSpPr>
          <p:cNvPr id="3" name="Slide Number Placeholder 2"/>
          <p:cNvSpPr>
            <a:spLocks noGrp="1"/>
          </p:cNvSpPr>
          <p:nvPr>
            <p:ph type="sldNum" sz="quarter" idx="17"/>
          </p:nvPr>
        </p:nvSpPr>
        <p:spPr/>
        <p:txBody>
          <a:bodyPr/>
          <a:lstStyle/>
          <a:p>
            <a:fld id="{FFE336B6-AC0B-4DC8-97E4-BF1A1A542EBE}" type="slidenum">
              <a:rPr lang="en-US" smtClean="0"/>
              <a:pPr/>
              <a:t>‹#›</a:t>
            </a:fld>
            <a:endParaRPr lang="en-US" dirty="0"/>
          </a:p>
        </p:txBody>
      </p:sp>
      <p:sp>
        <p:nvSpPr>
          <p:cNvPr id="8" name="Text Placeholder 3"/>
          <p:cNvSpPr>
            <a:spLocks noGrp="1"/>
          </p:cNvSpPr>
          <p:nvPr>
            <p:ph type="body" sz="quarter" idx="11" hasCustomPrompt="1"/>
          </p:nvPr>
        </p:nvSpPr>
        <p:spPr>
          <a:xfrm>
            <a:off x="10050082" y="2971800"/>
            <a:ext cx="7443216" cy="1024466"/>
          </a:xfrm>
        </p:spPr>
        <p:txBody>
          <a:bodyPr/>
          <a:lstStyle>
            <a:lvl1pPr>
              <a:defRPr>
                <a:solidFill>
                  <a:schemeClr val="bg2"/>
                </a:solidFill>
                <a:latin typeface="Century Gothic" panose="020B0502020202020204" pitchFamily="34" charset="0"/>
              </a:defRPr>
            </a:lvl1pPr>
            <a:lvl3pPr>
              <a:defRPr/>
            </a:lvl3pPr>
          </a:lstStyle>
          <a:p>
            <a:pPr lvl="0"/>
            <a:r>
              <a:rPr lang="en-US" dirty="0"/>
              <a:t>Second Point</a:t>
            </a:r>
          </a:p>
        </p:txBody>
      </p:sp>
      <p:sp>
        <p:nvSpPr>
          <p:cNvPr id="9" name="Title 17"/>
          <p:cNvSpPr>
            <a:spLocks noGrp="1"/>
          </p:cNvSpPr>
          <p:nvPr>
            <p:ph type="title"/>
          </p:nvPr>
        </p:nvSpPr>
        <p:spPr>
          <a:xfrm>
            <a:off x="762000" y="962025"/>
            <a:ext cx="16742800" cy="1323975"/>
          </a:xfrm>
        </p:spPr>
        <p:txBody>
          <a:bodyPr/>
          <a:lstStyle>
            <a:lvl1pPr>
              <a:defRPr>
                <a:latin typeface="+mj-lt"/>
              </a:defRPr>
            </a:lvl1pPr>
          </a:lstStyle>
          <a:p>
            <a:r>
              <a:rPr lang="en-US" dirty="0"/>
              <a:t>Click to edit Master title style</a:t>
            </a:r>
          </a:p>
        </p:txBody>
      </p:sp>
      <p:sp>
        <p:nvSpPr>
          <p:cNvPr id="10" name="Text Placeholder 19"/>
          <p:cNvSpPr>
            <a:spLocks noGrp="1"/>
          </p:cNvSpPr>
          <p:nvPr>
            <p:ph type="body" sz="quarter" idx="14" hasCustomPrompt="1"/>
          </p:nvPr>
        </p:nvSpPr>
        <p:spPr>
          <a:xfrm>
            <a:off x="10050082" y="4267200"/>
            <a:ext cx="7454718" cy="6894576"/>
          </a:xfrm>
        </p:spPr>
        <p:txBody>
          <a:bodyPr>
            <a:normAutofit/>
          </a:bodyPr>
          <a:lstStyle>
            <a:lvl1pPr>
              <a:defRPr sz="3200" baseline="0">
                <a:latin typeface="Tahoma" panose="020B0604030504040204" pitchFamily="34" charset="0"/>
                <a:ea typeface="Tahoma" panose="020B0604030504040204" pitchFamily="34" charset="0"/>
                <a:cs typeface="Tahoma" panose="020B0604030504040204" pitchFamily="34" charset="0"/>
              </a:defRPr>
            </a:lvl1pPr>
          </a:lstStyle>
          <a:p>
            <a:pPr lvl="0"/>
            <a:r>
              <a:rPr lang="en-US" dirty="0"/>
              <a:t>Paragraph or Bullet Points or Something</a:t>
            </a:r>
          </a:p>
        </p:txBody>
      </p:sp>
      <p:sp>
        <p:nvSpPr>
          <p:cNvPr id="12" name="Text Placeholder 3"/>
          <p:cNvSpPr>
            <a:spLocks noGrp="1"/>
          </p:cNvSpPr>
          <p:nvPr>
            <p:ph type="body" sz="quarter" idx="18" hasCustomPrompt="1"/>
          </p:nvPr>
        </p:nvSpPr>
        <p:spPr>
          <a:xfrm>
            <a:off x="783200" y="2971800"/>
            <a:ext cx="7446400" cy="1024466"/>
          </a:xfrm>
        </p:spPr>
        <p:txBody>
          <a:bodyPr/>
          <a:lstStyle>
            <a:lvl1pPr>
              <a:defRPr>
                <a:solidFill>
                  <a:schemeClr val="bg2"/>
                </a:solidFill>
                <a:latin typeface="Century Gothic" panose="020B0502020202020204" pitchFamily="34" charset="0"/>
              </a:defRPr>
            </a:lvl1pPr>
            <a:lvl3pPr>
              <a:defRPr/>
            </a:lvl3pPr>
          </a:lstStyle>
          <a:p>
            <a:pPr lvl="0"/>
            <a:r>
              <a:rPr lang="en-US" dirty="0"/>
              <a:t>First Point</a:t>
            </a:r>
          </a:p>
        </p:txBody>
      </p:sp>
      <p:sp>
        <p:nvSpPr>
          <p:cNvPr id="13" name="Text Placeholder 19"/>
          <p:cNvSpPr>
            <a:spLocks noGrp="1"/>
          </p:cNvSpPr>
          <p:nvPr>
            <p:ph type="body" sz="quarter" idx="19" hasCustomPrompt="1"/>
          </p:nvPr>
        </p:nvSpPr>
        <p:spPr>
          <a:xfrm>
            <a:off x="783200" y="4267200"/>
            <a:ext cx="7446400" cy="6894576"/>
          </a:xfrm>
        </p:spPr>
        <p:txBody>
          <a:bodyPr>
            <a:normAutofit/>
          </a:bodyPr>
          <a:lstStyle>
            <a:lvl1pPr>
              <a:defRPr sz="3200" baseline="0">
                <a:latin typeface="Tahoma" panose="020B0604030504040204" pitchFamily="34" charset="0"/>
                <a:ea typeface="Tahoma" panose="020B0604030504040204" pitchFamily="34" charset="0"/>
                <a:cs typeface="Tahoma" panose="020B0604030504040204" pitchFamily="34" charset="0"/>
              </a:defRPr>
            </a:lvl1pPr>
          </a:lstStyle>
          <a:p>
            <a:pPr lvl="0"/>
            <a:r>
              <a:rPr lang="en-US" dirty="0"/>
              <a:t>Paragraph or Bullet Points or Something</a:t>
            </a:r>
          </a:p>
        </p:txBody>
      </p:sp>
    </p:spTree>
    <p:extLst>
      <p:ext uri="{BB962C8B-B14F-4D97-AF65-F5344CB8AC3E}">
        <p14:creationId xmlns:p14="http://schemas.microsoft.com/office/powerpoint/2010/main" val="320508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ictures with Labels">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FFE336B6-AC0B-4DC8-97E4-BF1A1A542EBE}" type="slidenum">
              <a:rPr lang="en-US" smtClean="0"/>
              <a:pPr/>
              <a:t>‹#›</a:t>
            </a:fld>
            <a:endParaRPr lang="en-US" dirty="0"/>
          </a:p>
        </p:txBody>
      </p:sp>
      <p:sp>
        <p:nvSpPr>
          <p:cNvPr id="30" name="Picture Placeholder 5"/>
          <p:cNvSpPr>
            <a:spLocks noGrp="1"/>
          </p:cNvSpPr>
          <p:nvPr>
            <p:ph type="pic" sz="quarter" idx="15"/>
          </p:nvPr>
        </p:nvSpPr>
        <p:spPr>
          <a:xfrm>
            <a:off x="1664142" y="4038600"/>
            <a:ext cx="3200400" cy="4267200"/>
          </a:xfrm>
        </p:spPr>
      </p:sp>
      <p:sp>
        <p:nvSpPr>
          <p:cNvPr id="31" name="Picture Placeholder 7"/>
          <p:cNvSpPr>
            <a:spLocks noGrp="1"/>
          </p:cNvSpPr>
          <p:nvPr>
            <p:ph type="pic" sz="quarter" idx="16"/>
          </p:nvPr>
        </p:nvSpPr>
        <p:spPr>
          <a:xfrm>
            <a:off x="5376628" y="4038600"/>
            <a:ext cx="3200400" cy="4267200"/>
          </a:xfrm>
        </p:spPr>
      </p:sp>
      <p:sp>
        <p:nvSpPr>
          <p:cNvPr id="32" name="Picture Placeholder 8"/>
          <p:cNvSpPr>
            <a:spLocks noGrp="1"/>
          </p:cNvSpPr>
          <p:nvPr>
            <p:ph type="pic" sz="quarter" idx="17"/>
          </p:nvPr>
        </p:nvSpPr>
        <p:spPr>
          <a:xfrm>
            <a:off x="9089114" y="4038600"/>
            <a:ext cx="3200400" cy="4267200"/>
          </a:xfrm>
        </p:spPr>
      </p:sp>
      <p:sp>
        <p:nvSpPr>
          <p:cNvPr id="33" name="Picture Placeholder 9"/>
          <p:cNvSpPr>
            <a:spLocks noGrp="1"/>
          </p:cNvSpPr>
          <p:nvPr>
            <p:ph type="pic" sz="quarter" idx="18"/>
          </p:nvPr>
        </p:nvSpPr>
        <p:spPr>
          <a:xfrm>
            <a:off x="12801600" y="4038600"/>
            <a:ext cx="3200400" cy="4267200"/>
          </a:xfrm>
        </p:spPr>
      </p:sp>
      <p:sp>
        <p:nvSpPr>
          <p:cNvPr id="4" name="Title 3"/>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21" hasCustomPrompt="1"/>
          </p:nvPr>
        </p:nvSpPr>
        <p:spPr>
          <a:xfrm>
            <a:off x="1663700" y="8534400"/>
            <a:ext cx="3200400" cy="1676400"/>
          </a:xfrm>
        </p:spPr>
        <p:txBody>
          <a:bodyPr>
            <a:noAutofit/>
          </a:bodyPr>
          <a:lstStyle>
            <a:lvl1pPr algn="ctr">
              <a:defRPr sz="36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Text Here</a:t>
            </a:r>
          </a:p>
        </p:txBody>
      </p:sp>
      <p:sp>
        <p:nvSpPr>
          <p:cNvPr id="34" name="Text Placeholder 5"/>
          <p:cNvSpPr>
            <a:spLocks noGrp="1"/>
          </p:cNvSpPr>
          <p:nvPr>
            <p:ph type="body" sz="quarter" idx="22" hasCustomPrompt="1"/>
          </p:nvPr>
        </p:nvSpPr>
        <p:spPr>
          <a:xfrm>
            <a:off x="5376628" y="8534400"/>
            <a:ext cx="3200400" cy="1676400"/>
          </a:xfrm>
        </p:spPr>
        <p:txBody>
          <a:bodyPr>
            <a:noAutofit/>
          </a:bodyPr>
          <a:lstStyle>
            <a:lvl1pPr algn="ctr">
              <a:defRPr sz="36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Text Here</a:t>
            </a:r>
          </a:p>
        </p:txBody>
      </p:sp>
      <p:sp>
        <p:nvSpPr>
          <p:cNvPr id="35" name="Text Placeholder 5"/>
          <p:cNvSpPr>
            <a:spLocks noGrp="1"/>
          </p:cNvSpPr>
          <p:nvPr>
            <p:ph type="body" sz="quarter" idx="23" hasCustomPrompt="1"/>
          </p:nvPr>
        </p:nvSpPr>
        <p:spPr>
          <a:xfrm>
            <a:off x="9102842" y="8534400"/>
            <a:ext cx="3200400" cy="1676400"/>
          </a:xfrm>
        </p:spPr>
        <p:txBody>
          <a:bodyPr>
            <a:noAutofit/>
          </a:bodyPr>
          <a:lstStyle>
            <a:lvl1pPr algn="ctr">
              <a:defRPr sz="36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Text Here</a:t>
            </a:r>
          </a:p>
        </p:txBody>
      </p:sp>
      <p:sp>
        <p:nvSpPr>
          <p:cNvPr id="36" name="Text Placeholder 5"/>
          <p:cNvSpPr>
            <a:spLocks noGrp="1"/>
          </p:cNvSpPr>
          <p:nvPr>
            <p:ph type="body" sz="quarter" idx="24" hasCustomPrompt="1"/>
          </p:nvPr>
        </p:nvSpPr>
        <p:spPr>
          <a:xfrm>
            <a:off x="12801600" y="8560279"/>
            <a:ext cx="3200400" cy="1676400"/>
          </a:xfrm>
        </p:spPr>
        <p:txBody>
          <a:bodyPr>
            <a:noAutofit/>
          </a:bodyPr>
          <a:lstStyle>
            <a:lvl1pPr algn="ctr">
              <a:defRPr sz="36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Text Here</a:t>
            </a:r>
          </a:p>
        </p:txBody>
      </p:sp>
    </p:spTree>
    <p:extLst>
      <p:ext uri="{BB962C8B-B14F-4D97-AF65-F5344CB8AC3E}">
        <p14:creationId xmlns:p14="http://schemas.microsoft.com/office/powerpoint/2010/main" val="164808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 Pictures">
    <p:spTree>
      <p:nvGrpSpPr>
        <p:cNvPr id="1" name=""/>
        <p:cNvGrpSpPr/>
        <p:nvPr/>
      </p:nvGrpSpPr>
      <p:grpSpPr>
        <a:xfrm>
          <a:off x="0" y="0"/>
          <a:ext cx="0" cy="0"/>
          <a:chOff x="0" y="0"/>
          <a:chExt cx="0" cy="0"/>
        </a:xfrm>
      </p:grpSpPr>
      <p:sp>
        <p:nvSpPr>
          <p:cNvPr id="18" name="Picture Placeholder 13"/>
          <p:cNvSpPr>
            <a:spLocks noGrp="1"/>
          </p:cNvSpPr>
          <p:nvPr>
            <p:ph type="pic" sz="quarter" idx="10"/>
          </p:nvPr>
        </p:nvSpPr>
        <p:spPr>
          <a:xfrm>
            <a:off x="1932446" y="2819400"/>
            <a:ext cx="3476116" cy="3563787"/>
          </a:xfrm>
          <a:prstGeom prst="rect">
            <a:avLst/>
          </a:prstGeo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20" name="Picture Placeholder 13"/>
          <p:cNvSpPr>
            <a:spLocks noGrp="1"/>
          </p:cNvSpPr>
          <p:nvPr>
            <p:ph type="pic" sz="quarter" idx="15"/>
          </p:nvPr>
        </p:nvSpPr>
        <p:spPr>
          <a:xfrm>
            <a:off x="9096339" y="2819400"/>
            <a:ext cx="3476116" cy="3563787"/>
          </a:xfrm>
          <a:prstGeom prst="rect">
            <a:avLst/>
          </a:prstGeo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dirty="0"/>
          </a:p>
        </p:txBody>
      </p:sp>
      <p:sp>
        <p:nvSpPr>
          <p:cNvPr id="26" name="Picture Placeholder 13"/>
          <p:cNvSpPr>
            <a:spLocks noGrp="1"/>
          </p:cNvSpPr>
          <p:nvPr>
            <p:ph type="pic" sz="quarter" idx="16"/>
          </p:nvPr>
        </p:nvSpPr>
        <p:spPr>
          <a:xfrm>
            <a:off x="12678285" y="2819400"/>
            <a:ext cx="3476116" cy="3563787"/>
          </a:xfrm>
          <a:prstGeom prst="rect">
            <a:avLst/>
          </a:prstGeo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27" name="Picture Placeholder 13"/>
          <p:cNvSpPr>
            <a:spLocks noGrp="1"/>
          </p:cNvSpPr>
          <p:nvPr>
            <p:ph type="pic" sz="quarter" idx="17"/>
          </p:nvPr>
        </p:nvSpPr>
        <p:spPr>
          <a:xfrm>
            <a:off x="1932446" y="6477001"/>
            <a:ext cx="3476116" cy="3566160"/>
          </a:xfrm>
          <a:prstGeom prst="rect">
            <a:avLst/>
          </a:prstGeo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28" name="Picture Placeholder 13"/>
          <p:cNvSpPr>
            <a:spLocks noGrp="1"/>
          </p:cNvSpPr>
          <p:nvPr>
            <p:ph type="pic" sz="quarter" idx="18"/>
          </p:nvPr>
        </p:nvSpPr>
        <p:spPr>
          <a:xfrm>
            <a:off x="5514392" y="6477000"/>
            <a:ext cx="3476116" cy="3566161"/>
          </a:xfrm>
          <a:prstGeom prst="rect">
            <a:avLst/>
          </a:prstGeo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dirty="0"/>
          </a:p>
        </p:txBody>
      </p:sp>
      <p:sp>
        <p:nvSpPr>
          <p:cNvPr id="29" name="Picture Placeholder 13"/>
          <p:cNvSpPr>
            <a:spLocks noGrp="1"/>
          </p:cNvSpPr>
          <p:nvPr>
            <p:ph type="pic" sz="quarter" idx="19"/>
          </p:nvPr>
        </p:nvSpPr>
        <p:spPr>
          <a:xfrm>
            <a:off x="9096339" y="6477000"/>
            <a:ext cx="3476116" cy="3566161"/>
          </a:xfrm>
          <a:prstGeom prst="rect">
            <a:avLst/>
          </a:prstGeo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dirty="0"/>
          </a:p>
        </p:txBody>
      </p:sp>
      <p:sp>
        <p:nvSpPr>
          <p:cNvPr id="30" name="Picture Placeholder 13"/>
          <p:cNvSpPr>
            <a:spLocks noGrp="1"/>
          </p:cNvSpPr>
          <p:nvPr>
            <p:ph type="pic" sz="quarter" idx="20"/>
          </p:nvPr>
        </p:nvSpPr>
        <p:spPr>
          <a:xfrm>
            <a:off x="12678285" y="6477000"/>
            <a:ext cx="3476116" cy="3566161"/>
          </a:xfrm>
          <a:prstGeom prst="rect">
            <a:avLst/>
          </a:prstGeo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dirty="0"/>
          </a:p>
        </p:txBody>
      </p:sp>
      <p:sp>
        <p:nvSpPr>
          <p:cNvPr id="32" name="Picture Placeholder 13"/>
          <p:cNvSpPr>
            <a:spLocks noGrp="1"/>
          </p:cNvSpPr>
          <p:nvPr>
            <p:ph type="pic" sz="quarter" idx="21"/>
          </p:nvPr>
        </p:nvSpPr>
        <p:spPr>
          <a:xfrm>
            <a:off x="5514392" y="2819400"/>
            <a:ext cx="3476116" cy="3563787"/>
          </a:xfrm>
          <a:prstGeom prst="rect">
            <a:avLst/>
          </a:prstGeo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3" name="Slide Number Placeholder 2"/>
          <p:cNvSpPr>
            <a:spLocks noGrp="1"/>
          </p:cNvSpPr>
          <p:nvPr>
            <p:ph type="sldNum" sz="quarter" idx="23"/>
          </p:nvPr>
        </p:nvSpPr>
        <p:spPr/>
        <p:txBody>
          <a:bodyPr/>
          <a:lstStyle/>
          <a:p>
            <a:fld id="{FFE336B6-AC0B-4DC8-97E4-BF1A1A542EBE}" type="slidenum">
              <a:rPr lang="en-US" smtClean="0"/>
              <a:pPr/>
              <a:t>‹#›</a:t>
            </a:fld>
            <a:endParaRPr lang="en-US" dirty="0"/>
          </a:p>
        </p:txBody>
      </p:sp>
      <p:sp>
        <p:nvSpPr>
          <p:cNvPr id="12" name="Title 3"/>
          <p:cNvSpPr>
            <a:spLocks noGrp="1"/>
          </p:cNvSpPr>
          <p:nvPr>
            <p:ph type="title"/>
          </p:nvPr>
        </p:nvSpPr>
        <p:spPr>
          <a:xfrm>
            <a:off x="762000" y="962025"/>
            <a:ext cx="16742800" cy="1323975"/>
          </a:xfrm>
        </p:spPr>
        <p:txBody>
          <a:bodyPr/>
          <a:lstStyle/>
          <a:p>
            <a:r>
              <a:rPr lang="en-US"/>
              <a:t>Click to edit Master title style</a:t>
            </a:r>
          </a:p>
        </p:txBody>
      </p:sp>
    </p:spTree>
    <p:extLst>
      <p:ext uri="{BB962C8B-B14F-4D97-AF65-F5344CB8AC3E}">
        <p14:creationId xmlns:p14="http://schemas.microsoft.com/office/powerpoint/2010/main" val="295224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p:cTn id="13" dur="400" fill="hold"/>
                                        <p:tgtEl>
                                          <p:spTgt spid="27"/>
                                        </p:tgtEl>
                                        <p:attrNameLst>
                                          <p:attrName>ppt_w</p:attrName>
                                        </p:attrNameLst>
                                      </p:cBhvr>
                                      <p:tavLst>
                                        <p:tav tm="0">
                                          <p:val>
                                            <p:fltVal val="0"/>
                                          </p:val>
                                        </p:tav>
                                        <p:tav tm="100000">
                                          <p:val>
                                            <p:strVal val="#ppt_w"/>
                                          </p:val>
                                        </p:tav>
                                      </p:tavLst>
                                    </p:anim>
                                    <p:anim calcmode="lin" valueType="num">
                                      <p:cBhvr>
                                        <p:cTn id="14" dur="400" fill="hold"/>
                                        <p:tgtEl>
                                          <p:spTgt spid="27"/>
                                        </p:tgtEl>
                                        <p:attrNameLst>
                                          <p:attrName>ppt_h</p:attrName>
                                        </p:attrNameLst>
                                      </p:cBhvr>
                                      <p:tavLst>
                                        <p:tav tm="0">
                                          <p:val>
                                            <p:fltVal val="0"/>
                                          </p:val>
                                        </p:tav>
                                        <p:tav tm="100000">
                                          <p:val>
                                            <p:strVal val="#ppt_h"/>
                                          </p:val>
                                        </p:tav>
                                      </p:tavLst>
                                    </p:anim>
                                    <p:animEffect transition="in" filter="fade">
                                      <p:cBhvr>
                                        <p:cTn id="15" dur="400"/>
                                        <p:tgtEl>
                                          <p:spTgt spid="2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28"/>
                                        </p:tgtEl>
                                        <p:attrNameLst>
                                          <p:attrName>style.visibility</p:attrName>
                                        </p:attrNameLst>
                                      </p:cBhvr>
                                      <p:to>
                                        <p:strVal val="visible"/>
                                      </p:to>
                                    </p:set>
                                    <p:anim calcmode="lin" valueType="num">
                                      <p:cBhvr>
                                        <p:cTn id="19" dur="400" fill="hold"/>
                                        <p:tgtEl>
                                          <p:spTgt spid="28"/>
                                        </p:tgtEl>
                                        <p:attrNameLst>
                                          <p:attrName>ppt_w</p:attrName>
                                        </p:attrNameLst>
                                      </p:cBhvr>
                                      <p:tavLst>
                                        <p:tav tm="0">
                                          <p:val>
                                            <p:fltVal val="0"/>
                                          </p:val>
                                        </p:tav>
                                        <p:tav tm="100000">
                                          <p:val>
                                            <p:strVal val="#ppt_w"/>
                                          </p:val>
                                        </p:tav>
                                      </p:tavLst>
                                    </p:anim>
                                    <p:anim calcmode="lin" valueType="num">
                                      <p:cBhvr>
                                        <p:cTn id="20" dur="400" fill="hold"/>
                                        <p:tgtEl>
                                          <p:spTgt spid="28"/>
                                        </p:tgtEl>
                                        <p:attrNameLst>
                                          <p:attrName>ppt_h</p:attrName>
                                        </p:attrNameLst>
                                      </p:cBhvr>
                                      <p:tavLst>
                                        <p:tav tm="0">
                                          <p:val>
                                            <p:fltVal val="0"/>
                                          </p:val>
                                        </p:tav>
                                        <p:tav tm="100000">
                                          <p:val>
                                            <p:strVal val="#ppt_h"/>
                                          </p:val>
                                        </p:tav>
                                      </p:tavLst>
                                    </p:anim>
                                    <p:animEffect transition="in" filter="fade">
                                      <p:cBhvr>
                                        <p:cTn id="21" dur="400"/>
                                        <p:tgtEl>
                                          <p:spTgt spid="2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0"/>
                                        </p:tgtEl>
                                        <p:attrNameLst>
                                          <p:attrName>style.visibility</p:attrName>
                                        </p:attrNameLst>
                                      </p:cBhvr>
                                      <p:to>
                                        <p:strVal val="visible"/>
                                      </p:to>
                                    </p:set>
                                    <p:anim calcmode="lin" valueType="num">
                                      <p:cBhvr>
                                        <p:cTn id="25" dur="400" fill="hold"/>
                                        <p:tgtEl>
                                          <p:spTgt spid="20"/>
                                        </p:tgtEl>
                                        <p:attrNameLst>
                                          <p:attrName>ppt_w</p:attrName>
                                        </p:attrNameLst>
                                      </p:cBhvr>
                                      <p:tavLst>
                                        <p:tav tm="0">
                                          <p:val>
                                            <p:fltVal val="0"/>
                                          </p:val>
                                        </p:tav>
                                        <p:tav tm="100000">
                                          <p:val>
                                            <p:strVal val="#ppt_w"/>
                                          </p:val>
                                        </p:tav>
                                      </p:tavLst>
                                    </p:anim>
                                    <p:anim calcmode="lin" valueType="num">
                                      <p:cBhvr>
                                        <p:cTn id="26" dur="400" fill="hold"/>
                                        <p:tgtEl>
                                          <p:spTgt spid="20"/>
                                        </p:tgtEl>
                                        <p:attrNameLst>
                                          <p:attrName>ppt_h</p:attrName>
                                        </p:attrNameLst>
                                      </p:cBhvr>
                                      <p:tavLst>
                                        <p:tav tm="0">
                                          <p:val>
                                            <p:fltVal val="0"/>
                                          </p:val>
                                        </p:tav>
                                        <p:tav tm="100000">
                                          <p:val>
                                            <p:strVal val="#ppt_h"/>
                                          </p:val>
                                        </p:tav>
                                      </p:tavLst>
                                    </p:anim>
                                    <p:animEffect transition="in" filter="fade">
                                      <p:cBhvr>
                                        <p:cTn id="27" dur="400"/>
                                        <p:tgtEl>
                                          <p:spTgt spid="20"/>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29"/>
                                        </p:tgtEl>
                                        <p:attrNameLst>
                                          <p:attrName>style.visibility</p:attrName>
                                        </p:attrNameLst>
                                      </p:cBhvr>
                                      <p:to>
                                        <p:strVal val="visible"/>
                                      </p:to>
                                    </p:set>
                                    <p:anim calcmode="lin" valueType="num">
                                      <p:cBhvr>
                                        <p:cTn id="31" dur="400" fill="hold"/>
                                        <p:tgtEl>
                                          <p:spTgt spid="29"/>
                                        </p:tgtEl>
                                        <p:attrNameLst>
                                          <p:attrName>ppt_w</p:attrName>
                                        </p:attrNameLst>
                                      </p:cBhvr>
                                      <p:tavLst>
                                        <p:tav tm="0">
                                          <p:val>
                                            <p:fltVal val="0"/>
                                          </p:val>
                                        </p:tav>
                                        <p:tav tm="100000">
                                          <p:val>
                                            <p:strVal val="#ppt_w"/>
                                          </p:val>
                                        </p:tav>
                                      </p:tavLst>
                                    </p:anim>
                                    <p:anim calcmode="lin" valueType="num">
                                      <p:cBhvr>
                                        <p:cTn id="32" dur="400" fill="hold"/>
                                        <p:tgtEl>
                                          <p:spTgt spid="29"/>
                                        </p:tgtEl>
                                        <p:attrNameLst>
                                          <p:attrName>ppt_h</p:attrName>
                                        </p:attrNameLst>
                                      </p:cBhvr>
                                      <p:tavLst>
                                        <p:tav tm="0">
                                          <p:val>
                                            <p:fltVal val="0"/>
                                          </p:val>
                                        </p:tav>
                                        <p:tav tm="100000">
                                          <p:val>
                                            <p:strVal val="#ppt_h"/>
                                          </p:val>
                                        </p:tav>
                                      </p:tavLst>
                                    </p:anim>
                                    <p:animEffect transition="in" filter="fade">
                                      <p:cBhvr>
                                        <p:cTn id="33" dur="400"/>
                                        <p:tgtEl>
                                          <p:spTgt spid="2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6"/>
                                        </p:tgtEl>
                                        <p:attrNameLst>
                                          <p:attrName>style.visibility</p:attrName>
                                        </p:attrNameLst>
                                      </p:cBhvr>
                                      <p:to>
                                        <p:strVal val="visible"/>
                                      </p:to>
                                    </p:set>
                                    <p:anim calcmode="lin" valueType="num">
                                      <p:cBhvr>
                                        <p:cTn id="37" dur="400" fill="hold"/>
                                        <p:tgtEl>
                                          <p:spTgt spid="26"/>
                                        </p:tgtEl>
                                        <p:attrNameLst>
                                          <p:attrName>ppt_w</p:attrName>
                                        </p:attrNameLst>
                                      </p:cBhvr>
                                      <p:tavLst>
                                        <p:tav tm="0">
                                          <p:val>
                                            <p:fltVal val="0"/>
                                          </p:val>
                                        </p:tav>
                                        <p:tav tm="100000">
                                          <p:val>
                                            <p:strVal val="#ppt_w"/>
                                          </p:val>
                                        </p:tav>
                                      </p:tavLst>
                                    </p:anim>
                                    <p:anim calcmode="lin" valueType="num">
                                      <p:cBhvr>
                                        <p:cTn id="38" dur="400" fill="hold"/>
                                        <p:tgtEl>
                                          <p:spTgt spid="26"/>
                                        </p:tgtEl>
                                        <p:attrNameLst>
                                          <p:attrName>ppt_h</p:attrName>
                                        </p:attrNameLst>
                                      </p:cBhvr>
                                      <p:tavLst>
                                        <p:tav tm="0">
                                          <p:val>
                                            <p:fltVal val="0"/>
                                          </p:val>
                                        </p:tav>
                                        <p:tav tm="100000">
                                          <p:val>
                                            <p:strVal val="#ppt_h"/>
                                          </p:val>
                                        </p:tav>
                                      </p:tavLst>
                                    </p:anim>
                                    <p:animEffect transition="in" filter="fade">
                                      <p:cBhvr>
                                        <p:cTn id="39" dur="400"/>
                                        <p:tgtEl>
                                          <p:spTgt spid="26"/>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30"/>
                                        </p:tgtEl>
                                        <p:attrNameLst>
                                          <p:attrName>style.visibility</p:attrName>
                                        </p:attrNameLst>
                                      </p:cBhvr>
                                      <p:to>
                                        <p:strVal val="visible"/>
                                      </p:to>
                                    </p:set>
                                    <p:anim calcmode="lin" valueType="num">
                                      <p:cBhvr>
                                        <p:cTn id="43" dur="400" fill="hold"/>
                                        <p:tgtEl>
                                          <p:spTgt spid="30"/>
                                        </p:tgtEl>
                                        <p:attrNameLst>
                                          <p:attrName>ppt_w</p:attrName>
                                        </p:attrNameLst>
                                      </p:cBhvr>
                                      <p:tavLst>
                                        <p:tav tm="0">
                                          <p:val>
                                            <p:fltVal val="0"/>
                                          </p:val>
                                        </p:tav>
                                        <p:tav tm="100000">
                                          <p:val>
                                            <p:strVal val="#ppt_w"/>
                                          </p:val>
                                        </p:tav>
                                      </p:tavLst>
                                    </p:anim>
                                    <p:anim calcmode="lin" valueType="num">
                                      <p:cBhvr>
                                        <p:cTn id="44" dur="400" fill="hold"/>
                                        <p:tgtEl>
                                          <p:spTgt spid="30"/>
                                        </p:tgtEl>
                                        <p:attrNameLst>
                                          <p:attrName>ppt_h</p:attrName>
                                        </p:attrNameLst>
                                      </p:cBhvr>
                                      <p:tavLst>
                                        <p:tav tm="0">
                                          <p:val>
                                            <p:fltVal val="0"/>
                                          </p:val>
                                        </p:tav>
                                        <p:tav tm="100000">
                                          <p:val>
                                            <p:strVal val="#ppt_h"/>
                                          </p:val>
                                        </p:tav>
                                      </p:tavLst>
                                    </p:anim>
                                    <p:animEffect transition="in" filter="fade">
                                      <p:cBhvr>
                                        <p:cTn id="45" dur="400"/>
                                        <p:tgtEl>
                                          <p:spTgt spid="30"/>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32"/>
                                        </p:tgtEl>
                                        <p:attrNameLst>
                                          <p:attrName>style.visibility</p:attrName>
                                        </p:attrNameLst>
                                      </p:cBhvr>
                                      <p:to>
                                        <p:strVal val="visible"/>
                                      </p:to>
                                    </p:set>
                                    <p:anim calcmode="lin" valueType="num">
                                      <p:cBhvr>
                                        <p:cTn id="49" dur="400" fill="hold"/>
                                        <p:tgtEl>
                                          <p:spTgt spid="32"/>
                                        </p:tgtEl>
                                        <p:attrNameLst>
                                          <p:attrName>ppt_w</p:attrName>
                                        </p:attrNameLst>
                                      </p:cBhvr>
                                      <p:tavLst>
                                        <p:tav tm="0">
                                          <p:val>
                                            <p:fltVal val="0"/>
                                          </p:val>
                                        </p:tav>
                                        <p:tav tm="100000">
                                          <p:val>
                                            <p:strVal val="#ppt_w"/>
                                          </p:val>
                                        </p:tav>
                                      </p:tavLst>
                                    </p:anim>
                                    <p:anim calcmode="lin" valueType="num">
                                      <p:cBhvr>
                                        <p:cTn id="50" dur="400" fill="hold"/>
                                        <p:tgtEl>
                                          <p:spTgt spid="32"/>
                                        </p:tgtEl>
                                        <p:attrNameLst>
                                          <p:attrName>ppt_h</p:attrName>
                                        </p:attrNameLst>
                                      </p:cBhvr>
                                      <p:tavLst>
                                        <p:tav tm="0">
                                          <p:val>
                                            <p:fltVal val="0"/>
                                          </p:val>
                                        </p:tav>
                                        <p:tav tm="100000">
                                          <p:val>
                                            <p:strVal val="#ppt_h"/>
                                          </p:val>
                                        </p:tav>
                                      </p:tavLst>
                                    </p:anim>
                                    <p:animEffect transition="in" filter="fade">
                                      <p:cBhvr>
                                        <p:cTn id="51" dur="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6" grpId="0"/>
      <p:bldP spid="27" grpId="0"/>
      <p:bldP spid="28" grpId="0"/>
      <p:bldP spid="29" grpId="0"/>
      <p:bldP spid="30" grpId="0"/>
      <p:bldP spid="3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and Tex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FE336B6-AC0B-4DC8-97E4-BF1A1A542EBE}" type="slidenum">
              <a:rPr lang="en-US" smtClean="0"/>
              <a:pPr/>
              <a:t>‹#›</a:t>
            </a:fld>
            <a:endParaRPr lang="en-US" dirty="0"/>
          </a:p>
        </p:txBody>
      </p:sp>
      <p:sp>
        <p:nvSpPr>
          <p:cNvPr id="4" name="Title 3"/>
          <p:cNvSpPr>
            <a:spLocks noGrp="1"/>
          </p:cNvSpPr>
          <p:nvPr>
            <p:ph type="title"/>
          </p:nvPr>
        </p:nvSpPr>
        <p:spPr/>
        <p:txBody>
          <a:bodyPr/>
          <a:lstStyle/>
          <a:p>
            <a:r>
              <a:rPr lang="en-US" dirty="0"/>
              <a:t>Click to edit Master title style</a:t>
            </a:r>
          </a:p>
        </p:txBody>
      </p:sp>
      <p:sp>
        <p:nvSpPr>
          <p:cNvPr id="7" name="Text Placeholder 6"/>
          <p:cNvSpPr>
            <a:spLocks noGrp="1"/>
          </p:cNvSpPr>
          <p:nvPr>
            <p:ph type="body" sz="quarter" idx="13" hasCustomPrompt="1"/>
          </p:nvPr>
        </p:nvSpPr>
        <p:spPr>
          <a:xfrm>
            <a:off x="762000" y="2971800"/>
            <a:ext cx="16743363" cy="8077200"/>
          </a:xfrm>
        </p:spPr>
        <p:txBody>
          <a:bodyPr/>
          <a:lstStyle>
            <a:lvl1pPr>
              <a:defRPr/>
            </a:lvl1pPr>
          </a:lstStyle>
          <a:p>
            <a:pPr lvl="0"/>
            <a:r>
              <a:rPr lang="en-US" dirty="0"/>
              <a:t>Text here</a:t>
            </a:r>
          </a:p>
        </p:txBody>
      </p:sp>
    </p:spTree>
    <p:extLst>
      <p:ext uri="{BB962C8B-B14F-4D97-AF65-F5344CB8AC3E}">
        <p14:creationId xmlns:p14="http://schemas.microsoft.com/office/powerpoint/2010/main" val="329659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Hea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62000" y="2895600"/>
            <a:ext cx="16742800" cy="8382000"/>
          </a:xfrm>
          <a:prstGeom prst="rect">
            <a:avLst/>
          </a:prstGeom>
        </p:spPr>
        <p:txBody>
          <a:bodyPr>
            <a:normAutofit/>
          </a:bodyPr>
          <a:lstStyle>
            <a:lvl1pPr>
              <a:defRPr sz="3600"/>
            </a:lvl1pPr>
          </a:lstStyle>
          <a:p>
            <a:endParaRPr lang="en-US"/>
          </a:p>
        </p:txBody>
      </p:sp>
      <p:sp>
        <p:nvSpPr>
          <p:cNvPr id="3" name="Slide Number Placeholder 2"/>
          <p:cNvSpPr>
            <a:spLocks noGrp="1"/>
          </p:cNvSpPr>
          <p:nvPr>
            <p:ph type="sldNum" sz="quarter" idx="12"/>
          </p:nvPr>
        </p:nvSpPr>
        <p:spPr/>
        <p:txBody>
          <a:bodyPr/>
          <a:lstStyle/>
          <a:p>
            <a:fld id="{FFE336B6-AC0B-4DC8-97E4-BF1A1A542EBE}" type="slidenum">
              <a:rPr lang="en-US" smtClean="0"/>
              <a:pPr/>
              <a:t>‹#›</a:t>
            </a:fld>
            <a:endParaRPr lang="en-US" dirty="0"/>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8598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FE336B6-AC0B-4DC8-97E4-BF1A1A542EBE}" type="slidenum">
              <a:rPr lang="en-US" smtClean="0"/>
              <a:pPr/>
              <a:t>‹#›</a:t>
            </a:fld>
            <a:endParaRPr lang="en-US" dirty="0"/>
          </a:p>
        </p:txBody>
      </p:sp>
      <p:sp>
        <p:nvSpPr>
          <p:cNvPr id="14" name="AutoShape 98"/>
          <p:cNvSpPr>
            <a:spLocks/>
          </p:cNvSpPr>
          <p:nvPr userDrawn="1"/>
        </p:nvSpPr>
        <p:spPr bwMode="auto">
          <a:xfrm>
            <a:off x="8844068" y="1752600"/>
            <a:ext cx="365760" cy="51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p:spPr>
        <p:txBody>
          <a:bodyPr lIns="38100" tIns="38100" rIns="38100" bIns="38100" anchor="t"/>
          <a:lstStyle/>
          <a:p>
            <a:pPr defTabSz="342900">
              <a:defRPr/>
            </a:pPr>
            <a:endParaRPr lang="es-ES" sz="22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5" name="AutoShape 73"/>
          <p:cNvSpPr>
            <a:spLocks/>
          </p:cNvSpPr>
          <p:nvPr userDrawn="1"/>
        </p:nvSpPr>
        <p:spPr bwMode="auto">
          <a:xfrm>
            <a:off x="8798348" y="9077165"/>
            <a:ext cx="457200" cy="45720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3"/>
          </a:solidFill>
          <a:ln>
            <a:noFill/>
          </a:ln>
          <a:effectLst/>
        </p:spPr>
        <p:txBody>
          <a:bodyPr lIns="38100" tIns="38100" rIns="38100" bIns="38100" anchor="ctr"/>
          <a:lstStyle/>
          <a:p>
            <a:pPr defTabSz="342900">
              <a:defRPr/>
            </a:pPr>
            <a:r>
              <a:rPr lang="es-ES" sz="2200" dirty="0">
                <a:solidFill>
                  <a:srgbClr val="44CEB9"/>
                </a:solidFill>
                <a:effectLst>
                  <a:outerShdw blurRad="38100" dist="38100" dir="2700000" algn="tl">
                    <a:srgbClr val="000000"/>
                  </a:outerShdw>
                </a:effectLst>
                <a:latin typeface="Gill Sans" charset="0"/>
                <a:cs typeface="Gill Sans" charset="0"/>
                <a:sym typeface="Gill Sans" charset="0"/>
              </a:rPr>
              <a:t> </a:t>
            </a:r>
          </a:p>
        </p:txBody>
      </p:sp>
      <p:sp>
        <p:nvSpPr>
          <p:cNvPr id="16" name="Subtitle 2"/>
          <p:cNvSpPr txBox="1">
            <a:spLocks/>
          </p:cNvSpPr>
          <p:nvPr userDrawn="1"/>
        </p:nvSpPr>
        <p:spPr>
          <a:xfrm>
            <a:off x="9448800" y="5300239"/>
            <a:ext cx="8165269" cy="2243561"/>
          </a:xfrm>
          <a:prstGeom prst="rect">
            <a:avLst/>
          </a:prstGeom>
        </p:spPr>
        <p:txBody>
          <a:bodyPr vert="horz" lIns="243852" tIns="121926" rIns="243852" bIns="121926"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3200" dirty="0">
                <a:solidFill>
                  <a:schemeClr val="tx1"/>
                </a:solidFill>
                <a:latin typeface="Century Gothic" panose="020B0502020202020204" pitchFamily="34" charset="0"/>
                <a:cs typeface="Source Sans Pro ExtraLight"/>
              </a:rPr>
              <a:t>Facebook.com/</a:t>
            </a:r>
            <a:r>
              <a:rPr lang="en-US" sz="3200" dirty="0" err="1">
                <a:solidFill>
                  <a:schemeClr val="tx1"/>
                </a:solidFill>
                <a:latin typeface="Century Gothic" panose="020B0502020202020204" pitchFamily="34" charset="0"/>
                <a:cs typeface="Source Sans Pro ExtraLight"/>
              </a:rPr>
              <a:t>mentalhealthamerica</a:t>
            </a:r>
            <a:endParaRPr lang="en-US" sz="3200" dirty="0">
              <a:solidFill>
                <a:schemeClr val="tx1"/>
              </a:solidFill>
              <a:latin typeface="Century Gothic" panose="020B0502020202020204" pitchFamily="34" charset="0"/>
              <a:cs typeface="Source Sans Pro ExtraLight"/>
            </a:endParaRPr>
          </a:p>
          <a:p>
            <a:pPr marL="0" indent="0">
              <a:lnSpc>
                <a:spcPct val="120000"/>
              </a:lnSpc>
              <a:buNone/>
            </a:pPr>
            <a:r>
              <a:rPr lang="en-US" sz="3200" dirty="0">
                <a:solidFill>
                  <a:schemeClr val="tx1"/>
                </a:solidFill>
                <a:latin typeface="Century Gothic" panose="020B0502020202020204" pitchFamily="34" charset="0"/>
                <a:cs typeface="Source Sans Pro ExtraLight"/>
              </a:rPr>
              <a:t>Twitter.com/</a:t>
            </a:r>
            <a:r>
              <a:rPr lang="en-US" sz="3200" dirty="0" err="1">
                <a:solidFill>
                  <a:schemeClr val="tx1"/>
                </a:solidFill>
                <a:latin typeface="Century Gothic" panose="020B0502020202020204" pitchFamily="34" charset="0"/>
                <a:cs typeface="Source Sans Pro ExtraLight"/>
              </a:rPr>
              <a:t>mentalhealtham</a:t>
            </a:r>
            <a:endParaRPr lang="en-US" sz="3200" dirty="0">
              <a:solidFill>
                <a:schemeClr val="tx1"/>
              </a:solidFill>
              <a:latin typeface="Century Gothic" panose="020B0502020202020204" pitchFamily="34" charset="0"/>
              <a:cs typeface="Source Sans Pro ExtraLight"/>
            </a:endParaRPr>
          </a:p>
          <a:p>
            <a:pPr marL="0" indent="0">
              <a:lnSpc>
                <a:spcPct val="120000"/>
              </a:lnSpc>
              <a:buNone/>
            </a:pPr>
            <a:r>
              <a:rPr lang="en-US" sz="3200" dirty="0">
                <a:solidFill>
                  <a:schemeClr val="tx1"/>
                </a:solidFill>
                <a:latin typeface="Century Gothic" panose="020B0502020202020204" pitchFamily="34" charset="0"/>
                <a:cs typeface="Source Sans Pro ExtraLight"/>
              </a:rPr>
              <a:t>Youtube.com/</a:t>
            </a:r>
            <a:r>
              <a:rPr lang="en-US" sz="3200" dirty="0" err="1">
                <a:solidFill>
                  <a:schemeClr val="tx1"/>
                </a:solidFill>
                <a:latin typeface="Century Gothic" panose="020B0502020202020204" pitchFamily="34" charset="0"/>
                <a:cs typeface="Source Sans Pro ExtraLight"/>
              </a:rPr>
              <a:t>mentalhealthamerica</a:t>
            </a:r>
            <a:endParaRPr lang="en-US" sz="3200" dirty="0">
              <a:solidFill>
                <a:schemeClr val="tx1"/>
              </a:solidFill>
              <a:latin typeface="Century Gothic" panose="020B0502020202020204" pitchFamily="34" charset="0"/>
              <a:cs typeface="Source Sans Pro ExtraLight"/>
            </a:endParaRPr>
          </a:p>
        </p:txBody>
      </p:sp>
      <p:sp>
        <p:nvSpPr>
          <p:cNvPr id="17" name="TextBox 16"/>
          <p:cNvSpPr txBox="1"/>
          <p:nvPr userDrawn="1"/>
        </p:nvSpPr>
        <p:spPr>
          <a:xfrm>
            <a:off x="609600" y="1496705"/>
            <a:ext cx="7696200" cy="1246495"/>
          </a:xfrm>
          <a:prstGeom prst="rect">
            <a:avLst/>
          </a:prstGeom>
          <a:noFill/>
        </p:spPr>
        <p:txBody>
          <a:bodyPr wrap="square" rtlCol="0">
            <a:spAutoFit/>
          </a:bodyPr>
          <a:lstStyle/>
          <a:p>
            <a:r>
              <a:rPr lang="en-US" sz="7500" b="1" dirty="0">
                <a:solidFill>
                  <a:schemeClr val="bg2"/>
                </a:solidFill>
              </a:rPr>
              <a:t>Contact Us</a:t>
            </a:r>
          </a:p>
        </p:txBody>
      </p:sp>
      <p:sp>
        <p:nvSpPr>
          <p:cNvPr id="18" name="TextBox 17"/>
          <p:cNvSpPr txBox="1"/>
          <p:nvPr userDrawn="1"/>
        </p:nvSpPr>
        <p:spPr>
          <a:xfrm>
            <a:off x="9468873" y="1600200"/>
            <a:ext cx="6609327" cy="2800767"/>
          </a:xfrm>
          <a:prstGeom prst="rect">
            <a:avLst/>
          </a:prstGeom>
          <a:noFill/>
        </p:spPr>
        <p:txBody>
          <a:bodyPr wrap="square" rtlCol="0">
            <a:spAutoFit/>
          </a:bodyPr>
          <a:lstStyle/>
          <a:p>
            <a:r>
              <a:rPr lang="en-US" sz="4400" dirty="0"/>
              <a:t>Mental Health America</a:t>
            </a:r>
          </a:p>
          <a:p>
            <a:r>
              <a:rPr lang="en-US" sz="4400" dirty="0"/>
              <a:t>500 Montgomery</a:t>
            </a:r>
            <a:r>
              <a:rPr lang="en-US" sz="4400" baseline="0" dirty="0"/>
              <a:t> Street</a:t>
            </a:r>
          </a:p>
          <a:p>
            <a:r>
              <a:rPr lang="en-US" sz="4400" baseline="0" dirty="0"/>
              <a:t>Suite 820</a:t>
            </a:r>
          </a:p>
          <a:p>
            <a:r>
              <a:rPr lang="en-US" sz="4400" baseline="0" dirty="0"/>
              <a:t>Alexandria, VA 22314</a:t>
            </a:r>
            <a:endParaRPr lang="en-US" sz="4400" dirty="0"/>
          </a:p>
        </p:txBody>
      </p:sp>
      <p:pic>
        <p:nvPicPr>
          <p:cNvPr id="20" name="Picture 19"/>
          <p:cNvPicPr>
            <a:picLocks noChangeAspect="1"/>
          </p:cNvPicPr>
          <p:nvPr userDrawn="1"/>
        </p:nvPicPr>
        <p:blipFill rotWithShape="1">
          <a:blip r:embed="rId2"/>
          <a:srcRect l="19527" r="19629"/>
          <a:stretch/>
        </p:blipFill>
        <p:spPr>
          <a:xfrm>
            <a:off x="800098" y="3297290"/>
            <a:ext cx="5715001" cy="7800774"/>
          </a:xfrm>
          <a:prstGeom prst="rect">
            <a:avLst/>
          </a:prstGeom>
        </p:spPr>
      </p:pic>
      <p:pic>
        <p:nvPicPr>
          <p:cNvPr id="21" name="Picture 20"/>
          <p:cNvPicPr>
            <a:picLocks noChangeAspect="1"/>
          </p:cNvPicPr>
          <p:nvPr userDrawn="1"/>
        </p:nvPicPr>
        <p:blipFill>
          <a:blip r:embed="rId3"/>
          <a:stretch>
            <a:fillRect/>
          </a:stretch>
        </p:blipFill>
        <p:spPr>
          <a:xfrm>
            <a:off x="8774079" y="5425550"/>
            <a:ext cx="512064" cy="512064"/>
          </a:xfrm>
          <a:prstGeom prst="rect">
            <a:avLst/>
          </a:prstGeom>
        </p:spPr>
      </p:pic>
      <p:pic>
        <p:nvPicPr>
          <p:cNvPr id="22" name="Picture 21"/>
          <p:cNvPicPr>
            <a:picLocks noChangeAspect="1"/>
          </p:cNvPicPr>
          <p:nvPr userDrawn="1"/>
        </p:nvPicPr>
        <p:blipFill>
          <a:blip r:embed="rId4"/>
          <a:stretch>
            <a:fillRect/>
          </a:stretch>
        </p:blipFill>
        <p:spPr>
          <a:xfrm>
            <a:off x="8774079" y="6098938"/>
            <a:ext cx="512064" cy="512064"/>
          </a:xfrm>
          <a:prstGeom prst="rect">
            <a:avLst/>
          </a:prstGeom>
        </p:spPr>
      </p:pic>
      <p:pic>
        <p:nvPicPr>
          <p:cNvPr id="23" name="Picture 22"/>
          <p:cNvPicPr>
            <a:picLocks noChangeAspect="1"/>
          </p:cNvPicPr>
          <p:nvPr userDrawn="1"/>
        </p:nvPicPr>
        <p:blipFill>
          <a:blip r:embed="rId5"/>
          <a:stretch>
            <a:fillRect/>
          </a:stretch>
        </p:blipFill>
        <p:spPr>
          <a:xfrm>
            <a:off x="8774079" y="6803136"/>
            <a:ext cx="512064" cy="512064"/>
          </a:xfrm>
          <a:prstGeom prst="rect">
            <a:avLst/>
          </a:prstGeom>
        </p:spPr>
      </p:pic>
      <p:sp>
        <p:nvSpPr>
          <p:cNvPr id="25" name="Text Placeholder 24"/>
          <p:cNvSpPr>
            <a:spLocks noGrp="1"/>
          </p:cNvSpPr>
          <p:nvPr>
            <p:ph type="body" sz="quarter" idx="12" hasCustomPrompt="1"/>
          </p:nvPr>
        </p:nvSpPr>
        <p:spPr>
          <a:xfrm>
            <a:off x="9677400" y="8972967"/>
            <a:ext cx="7391400" cy="2428875"/>
          </a:xfrm>
        </p:spPr>
        <p:txBody>
          <a:bodyPr>
            <a:normAutofit/>
          </a:bodyPr>
          <a:lstStyle>
            <a:lvl1pPr>
              <a:defRPr sz="3200" baseline="0">
                <a:solidFill>
                  <a:schemeClr val="tx1"/>
                </a:solidFill>
                <a:latin typeface="Century Gothic" panose="020B0502020202020204" pitchFamily="34" charset="0"/>
              </a:defRPr>
            </a:lvl1pPr>
          </a:lstStyle>
          <a:p>
            <a:pPr lvl="0"/>
            <a:r>
              <a:rPr lang="en-US" dirty="0"/>
              <a:t>Your contact info here</a:t>
            </a:r>
          </a:p>
        </p:txBody>
      </p:sp>
    </p:spTree>
    <p:extLst>
      <p:ext uri="{BB962C8B-B14F-4D97-AF65-F5344CB8AC3E}">
        <p14:creationId xmlns:p14="http://schemas.microsoft.com/office/powerpoint/2010/main" val="837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762000" y="962025"/>
            <a:ext cx="16742800" cy="1323975"/>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9"/>
          <p:cNvSpPr>
            <a:spLocks noGrp="1"/>
          </p:cNvSpPr>
          <p:nvPr>
            <p:ph type="body" idx="1"/>
          </p:nvPr>
        </p:nvSpPr>
        <p:spPr>
          <a:xfrm>
            <a:off x="783200" y="2438400"/>
            <a:ext cx="16721600" cy="93284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p:cNvSpPr>
            <a:spLocks noGrp="1"/>
          </p:cNvSpPr>
          <p:nvPr>
            <p:ph type="sldNum" sz="quarter" idx="4"/>
          </p:nvPr>
        </p:nvSpPr>
        <p:spPr>
          <a:xfrm>
            <a:off x="17504800" y="0"/>
            <a:ext cx="783200" cy="577576"/>
          </a:xfrm>
          <a:prstGeom prst="rect">
            <a:avLst/>
          </a:prstGeom>
        </p:spPr>
        <p:txBody>
          <a:bodyPr vert="horz" lIns="91440" tIns="45720" rIns="91440" bIns="45720" rtlCol="0" anchor="ctr"/>
          <a:lstStyle>
            <a:lvl1pPr algn="ctr">
              <a:defRPr sz="1600">
                <a:solidFill>
                  <a:schemeClr val="tx1">
                    <a:tint val="75000"/>
                  </a:schemeClr>
                </a:solidFill>
              </a:defRPr>
            </a:lvl1pPr>
          </a:lstStyle>
          <a:p>
            <a:fld id="{FFE336B6-AC0B-4DC8-97E4-BF1A1A542EBE}" type="slidenum">
              <a:rPr lang="en-US" smtClean="0"/>
              <a:pPr/>
              <a:t>‹#›</a:t>
            </a:fld>
            <a:endParaRPr lang="en-US" dirty="0"/>
          </a:p>
        </p:txBody>
      </p:sp>
    </p:spTree>
    <p:extLst>
      <p:ext uri="{BB962C8B-B14F-4D97-AF65-F5344CB8AC3E}">
        <p14:creationId xmlns:p14="http://schemas.microsoft.com/office/powerpoint/2010/main" val="4290370451"/>
      </p:ext>
    </p:extLst>
  </p:cSld>
  <p:clrMap bg1="lt1" tx1="dk1" bg2="lt2" tx2="dk2" accent1="accent1" accent2="accent2" accent3="accent3" accent4="accent4" accent5="accent5" accent6="accent6" hlink="hlink" folHlink="folHlink"/>
  <p:sldLayoutIdLst>
    <p:sldLayoutId id="2147483680" r:id="rId1"/>
    <p:sldLayoutId id="2147483649" r:id="rId2"/>
    <p:sldLayoutId id="2147483663" r:id="rId3"/>
    <p:sldLayoutId id="2147483726" r:id="rId4"/>
    <p:sldLayoutId id="2147483662" r:id="rId5"/>
    <p:sldLayoutId id="2147483669" r:id="rId6"/>
    <p:sldLayoutId id="2147483679" r:id="rId7"/>
    <p:sldLayoutId id="2147483727" r:id="rId8"/>
    <p:sldLayoutId id="2147483725"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ctr" defTabSz="1219261" rtl="0" eaLnBrk="1" latinLnBrk="0" hangingPunct="1">
        <a:spcBef>
          <a:spcPct val="0"/>
        </a:spcBef>
        <a:buNone/>
        <a:defRPr sz="7500" b="1" kern="1200" baseline="0">
          <a:solidFill>
            <a:schemeClr val="bg2"/>
          </a:solidFill>
          <a:latin typeface="Century Gothic" panose="020B0502020202020204" pitchFamily="34" charset="0"/>
          <a:ea typeface="+mj-ea"/>
          <a:cs typeface="Century Gothic" panose="020B0502020202020204" pitchFamily="34" charset="0"/>
        </a:defRPr>
      </a:lvl1pPr>
    </p:titleStyle>
    <p:bodyStyle>
      <a:lvl1pPr marL="0" indent="0" algn="l" defTabSz="1219261" rtl="0" eaLnBrk="1" latinLnBrk="0" hangingPunct="1">
        <a:spcBef>
          <a:spcPct val="20000"/>
        </a:spcBef>
        <a:buFont typeface="Arial"/>
        <a:buNone/>
        <a:defRPr sz="6400" kern="1200">
          <a:solidFill>
            <a:schemeClr val="tx2"/>
          </a:solidFill>
          <a:latin typeface="Corbel" panose="020B0503020204020204" pitchFamily="34" charset="0"/>
          <a:ea typeface="+mn-ea"/>
          <a:cs typeface="Corbel" panose="020B0503020204020204" pitchFamily="34" charset="0"/>
        </a:defRPr>
      </a:lvl1pPr>
      <a:lvl2pPr marL="1219261" indent="0" algn="l" defTabSz="1219261" rtl="0" eaLnBrk="1" latinLnBrk="0" hangingPunct="1">
        <a:spcBef>
          <a:spcPct val="20000"/>
        </a:spcBef>
        <a:buFont typeface="Arial"/>
        <a:buNone/>
        <a:defRPr sz="6000" kern="1200">
          <a:solidFill>
            <a:schemeClr val="tx1"/>
          </a:solidFill>
          <a:latin typeface="+mj-lt"/>
          <a:ea typeface="Tahoma" panose="020B0604030504040204" pitchFamily="34" charset="0"/>
          <a:cs typeface="Tahoma" panose="020B0604030504040204" pitchFamily="34" charset="0"/>
        </a:defRPr>
      </a:lvl2pPr>
      <a:lvl3pPr marL="2438522" indent="0" algn="l" defTabSz="1219261" rtl="0" eaLnBrk="1" latinLnBrk="0" hangingPunct="1">
        <a:spcBef>
          <a:spcPct val="20000"/>
        </a:spcBef>
        <a:buFont typeface="Arial"/>
        <a:buNone/>
        <a:defRPr sz="4800" kern="1200">
          <a:solidFill>
            <a:schemeClr val="bg2"/>
          </a:solidFill>
          <a:latin typeface="+mj-lt"/>
          <a:ea typeface="+mn-ea"/>
          <a:cs typeface="Sylfaen" panose="010A0502050306030303" pitchFamily="18" charset="0"/>
        </a:defRPr>
      </a:lvl3pPr>
      <a:lvl4pPr marL="3657783" indent="0" algn="l" defTabSz="1219261" rtl="0" eaLnBrk="1" latinLnBrk="0" hangingPunct="1">
        <a:spcBef>
          <a:spcPct val="20000"/>
        </a:spcBef>
        <a:buFont typeface="Arial"/>
        <a:buNone/>
        <a:defRPr sz="3700" kern="120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defRPr>
      </a:lvl4pPr>
      <a:lvl5pPr marL="4877044" indent="0" algn="l" defTabSz="1219261" rtl="0" eaLnBrk="1" latinLnBrk="0" hangingPunct="1">
        <a:spcBef>
          <a:spcPct val="20000"/>
        </a:spcBef>
        <a:buFont typeface="Arial"/>
        <a:buNone/>
        <a:defRPr sz="3200" kern="120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p:bodyStyle>
    <p:other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c-q-1.org/the-cql-difference/personal-outcome-measur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eskehill@mentalhealthamerica.net" TargetMode="External"/><Relationship Id="rId2" Type="http://schemas.openxmlformats.org/officeDocument/2006/relationships/hyperlink" Target="mailto:phendry@mentalhealthamerica.net"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77500" lnSpcReduction="20000"/>
          </a:bodyPr>
          <a:lstStyle/>
          <a:p>
            <a:r>
              <a:rPr lang="en-US" dirty="0"/>
              <a:t>It’s My Life:</a:t>
            </a:r>
          </a:p>
          <a:p>
            <a:r>
              <a:rPr lang="en-US" dirty="0"/>
              <a:t>Peer Partners</a:t>
            </a:r>
          </a:p>
        </p:txBody>
      </p:sp>
      <p:sp>
        <p:nvSpPr>
          <p:cNvPr id="5" name="Text Placeholder 4"/>
          <p:cNvSpPr>
            <a:spLocks noGrp="1"/>
          </p:cNvSpPr>
          <p:nvPr>
            <p:ph type="body" sz="quarter" idx="11"/>
          </p:nvPr>
        </p:nvSpPr>
        <p:spPr/>
        <p:txBody>
          <a:bodyPr/>
          <a:lstStyle/>
          <a:p>
            <a:r>
              <a:rPr lang="en-US" dirty="0"/>
              <a:t>Patrick Hendry</a:t>
            </a:r>
          </a:p>
        </p:txBody>
      </p:sp>
    </p:spTree>
    <p:extLst>
      <p:ext uri="{BB962C8B-B14F-4D97-AF65-F5344CB8AC3E}">
        <p14:creationId xmlns:p14="http://schemas.microsoft.com/office/powerpoint/2010/main" val="339083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022D04-A702-4EE3-9B58-1FD51D074B56}"/>
              </a:ext>
            </a:extLst>
          </p:cNvPr>
          <p:cNvSpPr>
            <a:spLocks noGrp="1"/>
          </p:cNvSpPr>
          <p:nvPr>
            <p:ph type="sldNum" sz="quarter" idx="11"/>
          </p:nvPr>
        </p:nvSpPr>
        <p:spPr/>
        <p:txBody>
          <a:bodyPr/>
          <a:lstStyle/>
          <a:p>
            <a:fld id="{FFE336B6-AC0B-4DC8-97E4-BF1A1A542EBE}" type="slidenum">
              <a:rPr lang="en-US" smtClean="0"/>
              <a:pPr/>
              <a:t>10</a:t>
            </a:fld>
            <a:endParaRPr lang="en-US" dirty="0"/>
          </a:p>
        </p:txBody>
      </p:sp>
      <p:sp>
        <p:nvSpPr>
          <p:cNvPr id="3" name="TextBox 2">
            <a:extLst>
              <a:ext uri="{FF2B5EF4-FFF2-40B4-BE49-F238E27FC236}">
                <a16:creationId xmlns:a16="http://schemas.microsoft.com/office/drawing/2014/main" id="{5FA8C91D-5C29-43E9-BC13-67C8D70E0143}"/>
              </a:ext>
            </a:extLst>
          </p:cNvPr>
          <p:cNvSpPr txBox="1"/>
          <p:nvPr/>
        </p:nvSpPr>
        <p:spPr>
          <a:xfrm>
            <a:off x="1066800" y="1143000"/>
            <a:ext cx="15697200" cy="8956298"/>
          </a:xfrm>
          <a:prstGeom prst="rect">
            <a:avLst/>
          </a:prstGeom>
          <a:noFill/>
        </p:spPr>
        <p:txBody>
          <a:bodyPr wrap="square" rtlCol="0">
            <a:spAutoFit/>
          </a:bodyPr>
          <a:lstStyle/>
          <a:p>
            <a:pPr marL="571500" indent="-571500">
              <a:buFont typeface="Arial" panose="020B0604020202020204" pitchFamily="34" charset="0"/>
              <a:buChar char="•"/>
            </a:pPr>
            <a:r>
              <a:rPr lang="en-US" sz="3600" dirty="0"/>
              <a:t>Depending on the size of the group, facilitators are asked to see that a new Personal Outcome Measure (POM) interview is done each 6 months.</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It is a requirement that a POM interview is done before participation in the group begins, and another is done when the person decides to leave the group or the group completes a one year cycle.</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Groups will be provided with satisfaction surveys that can be filled out anonymously. These completed surveys will be provided to the grantor.</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a:t>It is important that all of the material provided to the grantor, as per the MHA MOU signed by both parties, have had all individual identifications removed prior to sending in.</a:t>
            </a:r>
          </a:p>
        </p:txBody>
      </p:sp>
    </p:spTree>
    <p:extLst>
      <p:ext uri="{BB962C8B-B14F-4D97-AF65-F5344CB8AC3E}">
        <p14:creationId xmlns:p14="http://schemas.microsoft.com/office/powerpoint/2010/main" val="427516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6E16EA-B701-4F96-A3B6-E81A12946281}"/>
              </a:ext>
            </a:extLst>
          </p:cNvPr>
          <p:cNvSpPr>
            <a:spLocks noGrp="1"/>
          </p:cNvSpPr>
          <p:nvPr>
            <p:ph type="sldNum" sz="quarter" idx="11"/>
          </p:nvPr>
        </p:nvSpPr>
        <p:spPr/>
        <p:txBody>
          <a:bodyPr/>
          <a:lstStyle/>
          <a:p>
            <a:fld id="{FFE336B6-AC0B-4DC8-97E4-BF1A1A542EBE}" type="slidenum">
              <a:rPr lang="en-US" smtClean="0"/>
              <a:pPr/>
              <a:t>11</a:t>
            </a:fld>
            <a:endParaRPr lang="en-US" dirty="0"/>
          </a:p>
        </p:txBody>
      </p:sp>
      <p:sp>
        <p:nvSpPr>
          <p:cNvPr id="8" name="Oval 4">
            <a:extLst>
              <a:ext uri="{FF2B5EF4-FFF2-40B4-BE49-F238E27FC236}">
                <a16:creationId xmlns:a16="http://schemas.microsoft.com/office/drawing/2014/main" id="{30F563B0-B1E4-428E-B2FE-94FF7848E27E}"/>
              </a:ext>
            </a:extLst>
          </p:cNvPr>
          <p:cNvSpPr txBox="1"/>
          <p:nvPr/>
        </p:nvSpPr>
        <p:spPr>
          <a:xfrm>
            <a:off x="8092223" y="5187968"/>
            <a:ext cx="2153111" cy="574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Evaluation Techniques</a:t>
            </a:r>
          </a:p>
        </p:txBody>
      </p:sp>
      <p:pic>
        <p:nvPicPr>
          <p:cNvPr id="10" name="Picture 9">
            <a:extLst>
              <a:ext uri="{FF2B5EF4-FFF2-40B4-BE49-F238E27FC236}">
                <a16:creationId xmlns:a16="http://schemas.microsoft.com/office/drawing/2014/main" id="{E9EAC12A-B6B4-444A-85FA-D42A9D0E5F3A}"/>
              </a:ext>
            </a:extLst>
          </p:cNvPr>
          <p:cNvPicPr>
            <a:picLocks noChangeAspect="1"/>
          </p:cNvPicPr>
          <p:nvPr/>
        </p:nvPicPr>
        <p:blipFill>
          <a:blip r:embed="rId2"/>
          <a:stretch>
            <a:fillRect/>
          </a:stretch>
        </p:blipFill>
        <p:spPr>
          <a:xfrm>
            <a:off x="3657600" y="1752600"/>
            <a:ext cx="9829800" cy="9789633"/>
          </a:xfrm>
          <a:prstGeom prst="rect">
            <a:avLst/>
          </a:prstGeom>
        </p:spPr>
      </p:pic>
      <p:sp>
        <p:nvSpPr>
          <p:cNvPr id="11" name="TextBox 10">
            <a:extLst>
              <a:ext uri="{FF2B5EF4-FFF2-40B4-BE49-F238E27FC236}">
                <a16:creationId xmlns:a16="http://schemas.microsoft.com/office/drawing/2014/main" id="{F5695ACF-AEB0-4AFA-A81E-BB2E1CB20D93}"/>
              </a:ext>
            </a:extLst>
          </p:cNvPr>
          <p:cNvSpPr txBox="1"/>
          <p:nvPr/>
        </p:nvSpPr>
        <p:spPr>
          <a:xfrm>
            <a:off x="3429000" y="381000"/>
            <a:ext cx="10591800" cy="830997"/>
          </a:xfrm>
          <a:prstGeom prst="rect">
            <a:avLst/>
          </a:prstGeom>
          <a:noFill/>
        </p:spPr>
        <p:txBody>
          <a:bodyPr wrap="square" rtlCol="0">
            <a:spAutoFit/>
          </a:bodyPr>
          <a:lstStyle/>
          <a:p>
            <a:pPr algn="ctr"/>
            <a:r>
              <a:rPr lang="en-US" b="1" dirty="0"/>
              <a:t>Peer Partner Model</a:t>
            </a:r>
          </a:p>
        </p:txBody>
      </p:sp>
    </p:spTree>
    <p:extLst>
      <p:ext uri="{BB962C8B-B14F-4D97-AF65-F5344CB8AC3E}">
        <p14:creationId xmlns:p14="http://schemas.microsoft.com/office/powerpoint/2010/main" val="40977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75F766-7EAE-47BF-80CB-E853DBCF5E63}"/>
              </a:ext>
            </a:extLst>
          </p:cNvPr>
          <p:cNvSpPr>
            <a:spLocks noGrp="1"/>
          </p:cNvSpPr>
          <p:nvPr>
            <p:ph type="sldNum" sz="quarter" idx="11"/>
          </p:nvPr>
        </p:nvSpPr>
        <p:spPr/>
        <p:txBody>
          <a:bodyPr/>
          <a:lstStyle/>
          <a:p>
            <a:fld id="{FFE336B6-AC0B-4DC8-97E4-BF1A1A542EBE}" type="slidenum">
              <a:rPr lang="en-US" smtClean="0"/>
              <a:pPr/>
              <a:t>12</a:t>
            </a:fld>
            <a:endParaRPr lang="en-US" dirty="0"/>
          </a:p>
        </p:txBody>
      </p:sp>
      <p:sp>
        <p:nvSpPr>
          <p:cNvPr id="3" name="TextBox 2">
            <a:extLst>
              <a:ext uri="{FF2B5EF4-FFF2-40B4-BE49-F238E27FC236}">
                <a16:creationId xmlns:a16="http://schemas.microsoft.com/office/drawing/2014/main" id="{2BFADCF3-FEEB-4895-B3FE-9A1350021A03}"/>
              </a:ext>
            </a:extLst>
          </p:cNvPr>
          <p:cNvSpPr txBox="1"/>
          <p:nvPr/>
        </p:nvSpPr>
        <p:spPr>
          <a:xfrm>
            <a:off x="1066800" y="577576"/>
            <a:ext cx="16306800" cy="10187404"/>
          </a:xfrm>
          <a:prstGeom prst="rect">
            <a:avLst/>
          </a:prstGeom>
          <a:noFill/>
        </p:spPr>
        <p:txBody>
          <a:bodyPr wrap="square" rtlCol="0">
            <a:spAutoFit/>
          </a:bodyPr>
          <a:lstStyle/>
          <a:p>
            <a:r>
              <a:rPr lang="en-US" dirty="0"/>
              <a:t>Peer Partners in Review: Recruiting Participants</a:t>
            </a:r>
          </a:p>
          <a:p>
            <a:endParaRPr lang="en-US" dirty="0"/>
          </a:p>
          <a:p>
            <a:r>
              <a:rPr lang="en-US" sz="4000" dirty="0"/>
              <a:t>Eligibility Requirements:</a:t>
            </a:r>
          </a:p>
          <a:p>
            <a:endParaRPr lang="en-US" sz="4000" dirty="0"/>
          </a:p>
          <a:p>
            <a:pPr marL="571500" indent="-571500">
              <a:buFont typeface="Arial" panose="020B0604020202020204" pitchFamily="34" charset="0"/>
              <a:buChar char="•"/>
            </a:pPr>
            <a:r>
              <a:rPr lang="en-US" sz="4000" dirty="0"/>
              <a:t>Need for services is determined by completion of POM interview.</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At least 18 years of age</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Competent and able to give informed consent.</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Able to manage personal finances, establish goals and action plans.</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Willing to adhere to all agreed upon Participant Responsibilities.</a:t>
            </a:r>
          </a:p>
        </p:txBody>
      </p:sp>
    </p:spTree>
    <p:extLst>
      <p:ext uri="{BB962C8B-B14F-4D97-AF65-F5344CB8AC3E}">
        <p14:creationId xmlns:p14="http://schemas.microsoft.com/office/powerpoint/2010/main" val="201434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3674FD-57C8-43DB-BC04-D318DB7C12FF}"/>
              </a:ext>
            </a:extLst>
          </p:cNvPr>
          <p:cNvSpPr>
            <a:spLocks noGrp="1"/>
          </p:cNvSpPr>
          <p:nvPr>
            <p:ph type="sldNum" sz="quarter" idx="11"/>
          </p:nvPr>
        </p:nvSpPr>
        <p:spPr/>
        <p:txBody>
          <a:bodyPr/>
          <a:lstStyle/>
          <a:p>
            <a:fld id="{FFE336B6-AC0B-4DC8-97E4-BF1A1A542EBE}" type="slidenum">
              <a:rPr lang="en-US" smtClean="0"/>
              <a:pPr/>
              <a:t>13</a:t>
            </a:fld>
            <a:endParaRPr lang="en-US" dirty="0"/>
          </a:p>
        </p:txBody>
      </p:sp>
      <p:sp>
        <p:nvSpPr>
          <p:cNvPr id="3" name="TextBox 2">
            <a:extLst>
              <a:ext uri="{FF2B5EF4-FFF2-40B4-BE49-F238E27FC236}">
                <a16:creationId xmlns:a16="http://schemas.microsoft.com/office/drawing/2014/main" id="{6A0309D1-FC2E-4884-A430-B8DE9D1119B3}"/>
              </a:ext>
            </a:extLst>
          </p:cNvPr>
          <p:cNvSpPr txBox="1"/>
          <p:nvPr/>
        </p:nvSpPr>
        <p:spPr>
          <a:xfrm>
            <a:off x="1295400" y="1371600"/>
            <a:ext cx="15773400" cy="8956298"/>
          </a:xfrm>
          <a:prstGeom prst="rect">
            <a:avLst/>
          </a:prstGeom>
          <a:noFill/>
        </p:spPr>
        <p:txBody>
          <a:bodyPr wrap="square" rtlCol="0">
            <a:spAutoFit/>
          </a:bodyPr>
          <a:lstStyle/>
          <a:p>
            <a:r>
              <a:rPr lang="en-US" dirty="0"/>
              <a:t>Peer Partners in Review: Forming Partnership</a:t>
            </a:r>
          </a:p>
          <a:p>
            <a:endParaRPr lang="en-US" dirty="0"/>
          </a:p>
          <a:p>
            <a:r>
              <a:rPr lang="en-US" sz="4000" dirty="0"/>
              <a:t>Open and Authentic</a:t>
            </a:r>
          </a:p>
          <a:p>
            <a:endParaRPr lang="en-US" sz="4000" dirty="0"/>
          </a:p>
          <a:p>
            <a:pPr marL="1790761" lvl="1" indent="-571500">
              <a:buFont typeface="Arial" panose="020B0604020202020204" pitchFamily="34" charset="0"/>
              <a:buChar char="•"/>
            </a:pPr>
            <a:r>
              <a:rPr lang="en-US" sz="4000" dirty="0"/>
              <a:t>Participation is voluntary</a:t>
            </a:r>
          </a:p>
          <a:p>
            <a:pPr marL="1790761" lvl="1" indent="-571500">
              <a:buFont typeface="Arial" panose="020B0604020202020204" pitchFamily="34" charset="0"/>
              <a:buChar char="•"/>
            </a:pPr>
            <a:endParaRPr lang="en-US" sz="4000" dirty="0"/>
          </a:p>
          <a:p>
            <a:pPr marL="1790761" lvl="1" indent="-571500">
              <a:buFont typeface="Arial" panose="020B0604020202020204" pitchFamily="34" charset="0"/>
              <a:buChar char="•"/>
            </a:pPr>
            <a:r>
              <a:rPr lang="en-US" sz="4000" dirty="0"/>
              <a:t>Confidentiality is kept (HIPAA)</a:t>
            </a:r>
          </a:p>
          <a:p>
            <a:pPr marL="1790761" lvl="1" indent="-571500">
              <a:buFont typeface="Arial" panose="020B0604020202020204" pitchFamily="34" charset="0"/>
              <a:buChar char="•"/>
            </a:pPr>
            <a:endParaRPr lang="en-US" sz="4000" dirty="0"/>
          </a:p>
          <a:p>
            <a:pPr marL="1790761" lvl="1" indent="-571500">
              <a:buFont typeface="Arial" panose="020B0604020202020204" pitchFamily="34" charset="0"/>
              <a:buChar char="•"/>
            </a:pPr>
            <a:r>
              <a:rPr lang="en-US" sz="4000" dirty="0"/>
              <a:t>Professional Boundaries</a:t>
            </a:r>
          </a:p>
          <a:p>
            <a:pPr marL="1790761" lvl="1" indent="-571500">
              <a:buFont typeface="Arial" panose="020B0604020202020204" pitchFamily="34" charset="0"/>
              <a:buChar char="•"/>
            </a:pPr>
            <a:endParaRPr lang="en-US" sz="4000" dirty="0"/>
          </a:p>
          <a:p>
            <a:pPr marL="1790761" lvl="1" indent="-571500">
              <a:buFont typeface="Arial" panose="020B0604020202020204" pitchFamily="34" charset="0"/>
              <a:buChar char="•"/>
            </a:pPr>
            <a:r>
              <a:rPr lang="en-US" sz="4000" dirty="0"/>
              <a:t>Appropriate use of Social Budget funds and requirements for keeping records. All expenditures must correlate to the social goals, action plans, and social budget. Changes must be made with facilitators input.</a:t>
            </a:r>
          </a:p>
        </p:txBody>
      </p:sp>
    </p:spTree>
    <p:extLst>
      <p:ext uri="{BB962C8B-B14F-4D97-AF65-F5344CB8AC3E}">
        <p14:creationId xmlns:p14="http://schemas.microsoft.com/office/powerpoint/2010/main" val="119184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BB49CF-7C86-4598-9D31-5A1766687A8F}"/>
              </a:ext>
            </a:extLst>
          </p:cNvPr>
          <p:cNvSpPr>
            <a:spLocks noGrp="1"/>
          </p:cNvSpPr>
          <p:nvPr>
            <p:ph type="sldNum" sz="quarter" idx="11"/>
          </p:nvPr>
        </p:nvSpPr>
        <p:spPr/>
        <p:txBody>
          <a:bodyPr/>
          <a:lstStyle/>
          <a:p>
            <a:fld id="{FFE336B6-AC0B-4DC8-97E4-BF1A1A542EBE}" type="slidenum">
              <a:rPr lang="en-US" smtClean="0"/>
              <a:pPr/>
              <a:t>14</a:t>
            </a:fld>
            <a:endParaRPr lang="en-US" dirty="0"/>
          </a:p>
        </p:txBody>
      </p:sp>
      <p:sp>
        <p:nvSpPr>
          <p:cNvPr id="3" name="TextBox 2">
            <a:extLst>
              <a:ext uri="{FF2B5EF4-FFF2-40B4-BE49-F238E27FC236}">
                <a16:creationId xmlns:a16="http://schemas.microsoft.com/office/drawing/2014/main" id="{E5B9FF04-EB80-4F01-AD00-120A90BDBCB7}"/>
              </a:ext>
            </a:extLst>
          </p:cNvPr>
          <p:cNvSpPr txBox="1"/>
          <p:nvPr/>
        </p:nvSpPr>
        <p:spPr>
          <a:xfrm>
            <a:off x="2550550" y="1066799"/>
            <a:ext cx="14935200" cy="10495181"/>
          </a:xfrm>
          <a:prstGeom prst="rect">
            <a:avLst/>
          </a:prstGeom>
          <a:noFill/>
        </p:spPr>
        <p:txBody>
          <a:bodyPr wrap="square" rtlCol="0">
            <a:spAutoFit/>
          </a:bodyPr>
          <a:lstStyle/>
          <a:p>
            <a:r>
              <a:rPr lang="en-US" dirty="0"/>
              <a:t>Review of Skill Building</a:t>
            </a:r>
          </a:p>
          <a:p>
            <a:endParaRPr lang="en-US" sz="4000" dirty="0"/>
          </a:p>
          <a:p>
            <a:r>
              <a:rPr lang="en-US" sz="4000" dirty="0"/>
              <a:t>The purpose of the skill building exercises is to help the participant:</a:t>
            </a:r>
          </a:p>
          <a:p>
            <a:pPr marL="1790761" lvl="1" indent="-571500">
              <a:buFont typeface="Arial" panose="020B0604020202020204" pitchFamily="34" charset="0"/>
              <a:buChar char="•"/>
            </a:pPr>
            <a:endParaRPr lang="en-US" sz="3200" dirty="0"/>
          </a:p>
          <a:p>
            <a:pPr marL="1790761" lvl="1" indent="-571500">
              <a:buFont typeface="Arial" panose="020B0604020202020204" pitchFamily="34" charset="0"/>
              <a:buChar char="•"/>
            </a:pPr>
            <a:r>
              <a:rPr lang="en-US" sz="3600" dirty="0"/>
              <a:t>Gain the ability to sustain personal and social growth</a:t>
            </a:r>
          </a:p>
          <a:p>
            <a:pPr marL="1790761" lvl="1" indent="-571500">
              <a:buFont typeface="Arial" panose="020B0604020202020204" pitchFamily="34" charset="0"/>
              <a:buChar char="•"/>
            </a:pPr>
            <a:endParaRPr lang="en-US" sz="3600" dirty="0"/>
          </a:p>
          <a:p>
            <a:pPr marL="1790761" lvl="1" indent="-571500">
              <a:buFont typeface="Arial" panose="020B0604020202020204" pitchFamily="34" charset="0"/>
              <a:buChar char="•"/>
            </a:pPr>
            <a:r>
              <a:rPr lang="en-US" sz="3600" dirty="0"/>
              <a:t>Strengthen their interaction with themselves and others.</a:t>
            </a:r>
          </a:p>
          <a:p>
            <a:pPr marL="1790761" lvl="1" indent="-571500">
              <a:buFont typeface="Arial" panose="020B0604020202020204" pitchFamily="34" charset="0"/>
              <a:buChar char="•"/>
            </a:pPr>
            <a:endParaRPr lang="en-US" sz="3600" dirty="0"/>
          </a:p>
          <a:p>
            <a:r>
              <a:rPr lang="en-US" sz="4000" dirty="0"/>
              <a:t>Tools used for skill development:</a:t>
            </a:r>
          </a:p>
          <a:p>
            <a:endParaRPr lang="en-US" sz="4000" dirty="0"/>
          </a:p>
          <a:p>
            <a:pPr marL="1790761" lvl="1" indent="-571500">
              <a:buFont typeface="Arial" panose="020B0604020202020204" pitchFamily="34" charset="0"/>
              <a:buChar char="•"/>
            </a:pPr>
            <a:r>
              <a:rPr lang="en-US" sz="3600" dirty="0"/>
              <a:t>Group gatherings with all participants</a:t>
            </a:r>
          </a:p>
          <a:p>
            <a:pPr marL="1790761" lvl="1" indent="-571500">
              <a:buFont typeface="Arial" panose="020B0604020202020204" pitchFamily="34" charset="0"/>
              <a:buChar char="•"/>
            </a:pPr>
            <a:endParaRPr lang="en-US" sz="3600" dirty="0"/>
          </a:p>
          <a:p>
            <a:pPr marL="1790761" lvl="1" indent="-571500">
              <a:buFont typeface="Arial" panose="020B0604020202020204" pitchFamily="34" charset="0"/>
              <a:buChar char="•"/>
            </a:pPr>
            <a:r>
              <a:rPr lang="en-US" sz="3600" dirty="0"/>
              <a:t>Role Playing</a:t>
            </a:r>
          </a:p>
          <a:p>
            <a:pPr marL="1790761" lvl="1" indent="-571500">
              <a:buFont typeface="Arial" panose="020B0604020202020204" pitchFamily="34" charset="0"/>
              <a:buChar char="•"/>
            </a:pPr>
            <a:endParaRPr lang="en-US" sz="3600" dirty="0"/>
          </a:p>
          <a:p>
            <a:pPr marL="1790761" lvl="1" indent="-571500">
              <a:buFont typeface="Arial" panose="020B0604020202020204" pitchFamily="34" charset="0"/>
              <a:buChar char="•"/>
            </a:pPr>
            <a:r>
              <a:rPr lang="en-US" sz="3600" dirty="0"/>
              <a:t>Games</a:t>
            </a:r>
          </a:p>
          <a:p>
            <a:pPr marL="1790761" lvl="1" indent="-571500">
              <a:buFont typeface="Arial" panose="020B0604020202020204" pitchFamily="34" charset="0"/>
              <a:buChar char="•"/>
            </a:pPr>
            <a:endParaRPr lang="en-US" sz="3600" dirty="0"/>
          </a:p>
          <a:p>
            <a:pPr marL="1790761" lvl="1" indent="-571500">
              <a:buFont typeface="Arial" panose="020B0604020202020204" pitchFamily="34" charset="0"/>
              <a:buChar char="•"/>
            </a:pPr>
            <a:r>
              <a:rPr lang="en-US" sz="3600" dirty="0"/>
              <a:t>Worksheets and informational literature</a:t>
            </a:r>
          </a:p>
        </p:txBody>
      </p:sp>
    </p:spTree>
    <p:extLst>
      <p:ext uri="{BB962C8B-B14F-4D97-AF65-F5344CB8AC3E}">
        <p14:creationId xmlns:p14="http://schemas.microsoft.com/office/powerpoint/2010/main" val="175227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A4A9ED-7575-40D3-8FFB-CF9563EE6079}"/>
              </a:ext>
            </a:extLst>
          </p:cNvPr>
          <p:cNvSpPr>
            <a:spLocks noGrp="1"/>
          </p:cNvSpPr>
          <p:nvPr>
            <p:ph type="sldNum" sz="quarter" idx="11"/>
          </p:nvPr>
        </p:nvSpPr>
        <p:spPr/>
        <p:txBody>
          <a:bodyPr/>
          <a:lstStyle/>
          <a:p>
            <a:fld id="{FFE336B6-AC0B-4DC8-97E4-BF1A1A542EBE}" type="slidenum">
              <a:rPr lang="en-US" smtClean="0"/>
              <a:pPr/>
              <a:t>15</a:t>
            </a:fld>
            <a:endParaRPr lang="en-US" dirty="0"/>
          </a:p>
        </p:txBody>
      </p:sp>
      <p:pic>
        <p:nvPicPr>
          <p:cNvPr id="3" name="Picture 2">
            <a:extLst>
              <a:ext uri="{FF2B5EF4-FFF2-40B4-BE49-F238E27FC236}">
                <a16:creationId xmlns:a16="http://schemas.microsoft.com/office/drawing/2014/main" id="{8A406642-AB5D-4B5C-ADA3-C4C71D9CB8CD}"/>
              </a:ext>
            </a:extLst>
          </p:cNvPr>
          <p:cNvPicPr>
            <a:picLocks noChangeAspect="1"/>
          </p:cNvPicPr>
          <p:nvPr/>
        </p:nvPicPr>
        <p:blipFill>
          <a:blip r:embed="rId2"/>
          <a:stretch>
            <a:fillRect/>
          </a:stretch>
        </p:blipFill>
        <p:spPr>
          <a:xfrm>
            <a:off x="25400" y="0"/>
            <a:ext cx="5753799" cy="3904363"/>
          </a:xfrm>
          <a:prstGeom prst="rect">
            <a:avLst/>
          </a:prstGeom>
        </p:spPr>
      </p:pic>
      <p:pic>
        <p:nvPicPr>
          <p:cNvPr id="4" name="Picture 3">
            <a:extLst>
              <a:ext uri="{FF2B5EF4-FFF2-40B4-BE49-F238E27FC236}">
                <a16:creationId xmlns:a16="http://schemas.microsoft.com/office/drawing/2014/main" id="{5995A65D-2116-4758-AA01-EEBB18394CFF}"/>
              </a:ext>
            </a:extLst>
          </p:cNvPr>
          <p:cNvPicPr>
            <a:picLocks noChangeAspect="1"/>
          </p:cNvPicPr>
          <p:nvPr/>
        </p:nvPicPr>
        <p:blipFill>
          <a:blip r:embed="rId3"/>
          <a:stretch>
            <a:fillRect/>
          </a:stretch>
        </p:blipFill>
        <p:spPr>
          <a:xfrm>
            <a:off x="25400" y="4001139"/>
            <a:ext cx="5702639" cy="3904363"/>
          </a:xfrm>
          <a:prstGeom prst="rect">
            <a:avLst/>
          </a:prstGeom>
        </p:spPr>
      </p:pic>
      <p:pic>
        <p:nvPicPr>
          <p:cNvPr id="5" name="Picture 4">
            <a:extLst>
              <a:ext uri="{FF2B5EF4-FFF2-40B4-BE49-F238E27FC236}">
                <a16:creationId xmlns:a16="http://schemas.microsoft.com/office/drawing/2014/main" id="{3C554DFA-497E-4B01-9EF5-AD75EC783CE9}"/>
              </a:ext>
            </a:extLst>
          </p:cNvPr>
          <p:cNvPicPr>
            <a:picLocks noChangeAspect="1"/>
          </p:cNvPicPr>
          <p:nvPr/>
        </p:nvPicPr>
        <p:blipFill>
          <a:blip r:embed="rId4"/>
          <a:stretch>
            <a:fillRect/>
          </a:stretch>
        </p:blipFill>
        <p:spPr>
          <a:xfrm>
            <a:off x="0" y="8001000"/>
            <a:ext cx="5702639" cy="3873861"/>
          </a:xfrm>
          <a:prstGeom prst="rect">
            <a:avLst/>
          </a:prstGeom>
        </p:spPr>
      </p:pic>
      <p:sp>
        <p:nvSpPr>
          <p:cNvPr id="6" name="TextBox 5">
            <a:extLst>
              <a:ext uri="{FF2B5EF4-FFF2-40B4-BE49-F238E27FC236}">
                <a16:creationId xmlns:a16="http://schemas.microsoft.com/office/drawing/2014/main" id="{921F0C91-B500-4894-9DAC-CD010B4A98C0}"/>
              </a:ext>
            </a:extLst>
          </p:cNvPr>
          <p:cNvSpPr txBox="1"/>
          <p:nvPr/>
        </p:nvSpPr>
        <p:spPr>
          <a:xfrm>
            <a:off x="7086600" y="990600"/>
            <a:ext cx="10210800" cy="8863965"/>
          </a:xfrm>
          <a:prstGeom prst="rect">
            <a:avLst/>
          </a:prstGeom>
          <a:noFill/>
        </p:spPr>
        <p:txBody>
          <a:bodyPr wrap="square" rtlCol="0">
            <a:spAutoFit/>
          </a:bodyPr>
          <a:lstStyle/>
          <a:p>
            <a:r>
              <a:rPr lang="en-US" sz="6000" dirty="0"/>
              <a:t>Peer Partners Social Outings</a:t>
            </a:r>
          </a:p>
          <a:p>
            <a:endParaRPr lang="en-US" sz="5400" dirty="0"/>
          </a:p>
          <a:p>
            <a:pPr marL="1790761" lvl="1" indent="-571500">
              <a:buFont typeface="Arial" panose="020B0604020202020204" pitchFamily="34" charset="0"/>
              <a:buChar char="•"/>
            </a:pPr>
            <a:r>
              <a:rPr lang="en-US" sz="4400" dirty="0"/>
              <a:t>People make choices that suit them</a:t>
            </a:r>
          </a:p>
          <a:p>
            <a:pPr marL="1790761" lvl="1" indent="-571500">
              <a:buFont typeface="Arial" panose="020B0604020202020204" pitchFamily="34" charset="0"/>
              <a:buChar char="•"/>
            </a:pPr>
            <a:endParaRPr lang="en-US" sz="4400" dirty="0"/>
          </a:p>
          <a:p>
            <a:pPr marL="1790761" lvl="1" indent="-571500">
              <a:buFont typeface="Arial" panose="020B0604020202020204" pitchFamily="34" charset="0"/>
              <a:buChar char="•"/>
            </a:pPr>
            <a:r>
              <a:rPr lang="en-US" sz="4400" dirty="0"/>
              <a:t>Finding activities that allow you to be around other people with similar interests</a:t>
            </a:r>
          </a:p>
          <a:p>
            <a:pPr marL="1790761" lvl="1" indent="-571500">
              <a:buFont typeface="Arial" panose="020B0604020202020204" pitchFamily="34" charset="0"/>
              <a:buChar char="•"/>
            </a:pPr>
            <a:endParaRPr lang="en-US" sz="4400" dirty="0"/>
          </a:p>
          <a:p>
            <a:pPr marL="1790761" lvl="1" indent="-571500">
              <a:buFont typeface="Arial" panose="020B0604020202020204" pitchFamily="34" charset="0"/>
              <a:buChar char="•"/>
            </a:pPr>
            <a:r>
              <a:rPr lang="en-US" sz="4400" dirty="0"/>
              <a:t>Activities encourage social interaction</a:t>
            </a:r>
          </a:p>
        </p:txBody>
      </p:sp>
    </p:spTree>
    <p:extLst>
      <p:ext uri="{BB962C8B-B14F-4D97-AF65-F5344CB8AC3E}">
        <p14:creationId xmlns:p14="http://schemas.microsoft.com/office/powerpoint/2010/main" val="372904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243EEE-1624-427E-B489-7C150B4A5587}"/>
              </a:ext>
            </a:extLst>
          </p:cNvPr>
          <p:cNvSpPr>
            <a:spLocks noGrp="1"/>
          </p:cNvSpPr>
          <p:nvPr>
            <p:ph type="sldNum" sz="quarter" idx="11"/>
          </p:nvPr>
        </p:nvSpPr>
        <p:spPr/>
        <p:txBody>
          <a:bodyPr/>
          <a:lstStyle/>
          <a:p>
            <a:fld id="{FFE336B6-AC0B-4DC8-97E4-BF1A1A542EBE}" type="slidenum">
              <a:rPr lang="en-US" smtClean="0"/>
              <a:pPr/>
              <a:t>16</a:t>
            </a:fld>
            <a:endParaRPr lang="en-US" dirty="0"/>
          </a:p>
        </p:txBody>
      </p:sp>
      <p:pic>
        <p:nvPicPr>
          <p:cNvPr id="3" name="Picture 2">
            <a:extLst>
              <a:ext uri="{FF2B5EF4-FFF2-40B4-BE49-F238E27FC236}">
                <a16:creationId xmlns:a16="http://schemas.microsoft.com/office/drawing/2014/main" id="{EB6D9EA4-66CF-4A85-9F42-C2E781EB5BBC}"/>
              </a:ext>
            </a:extLst>
          </p:cNvPr>
          <p:cNvPicPr>
            <a:picLocks noChangeAspect="1"/>
          </p:cNvPicPr>
          <p:nvPr/>
        </p:nvPicPr>
        <p:blipFill>
          <a:blip r:embed="rId2"/>
          <a:stretch>
            <a:fillRect/>
          </a:stretch>
        </p:blipFill>
        <p:spPr>
          <a:xfrm>
            <a:off x="2911850" y="1676400"/>
            <a:ext cx="12464299" cy="8650223"/>
          </a:xfrm>
          <a:prstGeom prst="rect">
            <a:avLst/>
          </a:prstGeom>
        </p:spPr>
      </p:pic>
      <p:sp>
        <p:nvSpPr>
          <p:cNvPr id="5" name="TextBox 4">
            <a:extLst>
              <a:ext uri="{FF2B5EF4-FFF2-40B4-BE49-F238E27FC236}">
                <a16:creationId xmlns:a16="http://schemas.microsoft.com/office/drawing/2014/main" id="{1138AFD5-E1D3-4F8C-94AE-CE485DF27BC1}"/>
              </a:ext>
            </a:extLst>
          </p:cNvPr>
          <p:cNvSpPr txBox="1"/>
          <p:nvPr/>
        </p:nvSpPr>
        <p:spPr>
          <a:xfrm>
            <a:off x="2207228" y="596626"/>
            <a:ext cx="13873542" cy="1015663"/>
          </a:xfrm>
          <a:prstGeom prst="rect">
            <a:avLst/>
          </a:prstGeom>
          <a:noFill/>
        </p:spPr>
        <p:txBody>
          <a:bodyPr vert="horz" wrap="square" rtlCol="0">
            <a:spAutoFit/>
          </a:bodyPr>
          <a:lstStyle/>
          <a:p>
            <a:pPr algn="ctr"/>
            <a:r>
              <a:rPr lang="en-US" sz="6000" dirty="0"/>
              <a:t>Guided Journaling</a:t>
            </a:r>
          </a:p>
        </p:txBody>
      </p:sp>
      <p:sp>
        <p:nvSpPr>
          <p:cNvPr id="6" name="TextBox 5">
            <a:extLst>
              <a:ext uri="{FF2B5EF4-FFF2-40B4-BE49-F238E27FC236}">
                <a16:creationId xmlns:a16="http://schemas.microsoft.com/office/drawing/2014/main" id="{6606FF4E-E015-4381-89A2-56B5E0DC8339}"/>
              </a:ext>
            </a:extLst>
          </p:cNvPr>
          <p:cNvSpPr txBox="1"/>
          <p:nvPr/>
        </p:nvSpPr>
        <p:spPr>
          <a:xfrm>
            <a:off x="533400" y="2895600"/>
            <a:ext cx="1905000" cy="6001643"/>
          </a:xfrm>
          <a:prstGeom prst="rect">
            <a:avLst/>
          </a:prstGeom>
          <a:noFill/>
        </p:spPr>
        <p:txBody>
          <a:bodyPr wrap="square" rtlCol="0">
            <a:spAutoFit/>
          </a:bodyPr>
          <a:lstStyle/>
          <a:p>
            <a:pPr algn="ctr"/>
            <a:r>
              <a:rPr lang="en-US" dirty="0"/>
              <a:t>C</a:t>
            </a:r>
          </a:p>
          <a:p>
            <a:pPr algn="ctr"/>
            <a:r>
              <a:rPr lang="en-US" dirty="0"/>
              <a:t>R</a:t>
            </a:r>
          </a:p>
          <a:p>
            <a:pPr algn="ctr"/>
            <a:r>
              <a:rPr lang="en-US" dirty="0"/>
              <a:t>E</a:t>
            </a:r>
          </a:p>
          <a:p>
            <a:pPr algn="ctr"/>
            <a:r>
              <a:rPr lang="en-US" dirty="0"/>
              <a:t>A</a:t>
            </a:r>
          </a:p>
          <a:p>
            <a:pPr algn="ctr"/>
            <a:r>
              <a:rPr lang="en-US" dirty="0"/>
              <a:t>T</a:t>
            </a:r>
          </a:p>
          <a:p>
            <a:pPr algn="ctr"/>
            <a:r>
              <a:rPr lang="en-US" dirty="0"/>
              <a:t>I</a:t>
            </a:r>
          </a:p>
          <a:p>
            <a:pPr algn="ctr"/>
            <a:r>
              <a:rPr lang="en-US" dirty="0"/>
              <a:t>V</a:t>
            </a:r>
          </a:p>
          <a:p>
            <a:pPr algn="ctr"/>
            <a:r>
              <a:rPr lang="en-US" dirty="0"/>
              <a:t>E</a:t>
            </a:r>
          </a:p>
        </p:txBody>
      </p:sp>
      <p:sp>
        <p:nvSpPr>
          <p:cNvPr id="7" name="TextBox 6">
            <a:extLst>
              <a:ext uri="{FF2B5EF4-FFF2-40B4-BE49-F238E27FC236}">
                <a16:creationId xmlns:a16="http://schemas.microsoft.com/office/drawing/2014/main" id="{647EA1F1-365D-4E87-A0F5-623B57F84118}"/>
              </a:ext>
            </a:extLst>
          </p:cNvPr>
          <p:cNvSpPr txBox="1"/>
          <p:nvPr/>
        </p:nvSpPr>
        <p:spPr>
          <a:xfrm>
            <a:off x="914400" y="10402823"/>
            <a:ext cx="15849600" cy="1323439"/>
          </a:xfrm>
          <a:prstGeom prst="rect">
            <a:avLst/>
          </a:prstGeom>
          <a:noFill/>
        </p:spPr>
        <p:txBody>
          <a:bodyPr wrap="square" rtlCol="0">
            <a:spAutoFit/>
          </a:bodyPr>
          <a:lstStyle/>
          <a:p>
            <a:pPr algn="ctr"/>
            <a:r>
              <a:rPr lang="en-US" sz="4000" dirty="0"/>
              <a:t>Guided journaling answers questions and reminds us of our successes and barriers.</a:t>
            </a:r>
          </a:p>
        </p:txBody>
      </p:sp>
    </p:spTree>
    <p:extLst>
      <p:ext uri="{BB962C8B-B14F-4D97-AF65-F5344CB8AC3E}">
        <p14:creationId xmlns:p14="http://schemas.microsoft.com/office/powerpoint/2010/main" val="125415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C525BB-E808-46B1-8770-6237380186BD}"/>
              </a:ext>
            </a:extLst>
          </p:cNvPr>
          <p:cNvSpPr>
            <a:spLocks noGrp="1"/>
          </p:cNvSpPr>
          <p:nvPr>
            <p:ph type="sldNum" sz="quarter" idx="11"/>
          </p:nvPr>
        </p:nvSpPr>
        <p:spPr/>
        <p:txBody>
          <a:bodyPr/>
          <a:lstStyle/>
          <a:p>
            <a:fld id="{FFE336B6-AC0B-4DC8-97E4-BF1A1A542EBE}" type="slidenum">
              <a:rPr lang="en-US" smtClean="0"/>
              <a:pPr/>
              <a:t>17</a:t>
            </a:fld>
            <a:endParaRPr lang="en-US" dirty="0"/>
          </a:p>
        </p:txBody>
      </p:sp>
      <p:sp>
        <p:nvSpPr>
          <p:cNvPr id="3" name="TextBox 2">
            <a:extLst>
              <a:ext uri="{FF2B5EF4-FFF2-40B4-BE49-F238E27FC236}">
                <a16:creationId xmlns:a16="http://schemas.microsoft.com/office/drawing/2014/main" id="{361620E2-5912-43C4-963A-B69F69E54E3A}"/>
              </a:ext>
            </a:extLst>
          </p:cNvPr>
          <p:cNvSpPr txBox="1"/>
          <p:nvPr/>
        </p:nvSpPr>
        <p:spPr>
          <a:xfrm>
            <a:off x="792892" y="457200"/>
            <a:ext cx="16992600" cy="830997"/>
          </a:xfrm>
          <a:prstGeom prst="rect">
            <a:avLst/>
          </a:prstGeom>
          <a:noFill/>
        </p:spPr>
        <p:txBody>
          <a:bodyPr wrap="square" rtlCol="0">
            <a:spAutoFit/>
          </a:bodyPr>
          <a:lstStyle/>
          <a:p>
            <a:r>
              <a:rPr lang="en-US" dirty="0"/>
              <a:t>Guided Journals</a:t>
            </a:r>
          </a:p>
        </p:txBody>
      </p:sp>
      <p:sp>
        <p:nvSpPr>
          <p:cNvPr id="4" name="TextBox 3">
            <a:extLst>
              <a:ext uri="{FF2B5EF4-FFF2-40B4-BE49-F238E27FC236}">
                <a16:creationId xmlns:a16="http://schemas.microsoft.com/office/drawing/2014/main" id="{06C8EB97-285C-41EB-B902-753A10D63585}"/>
              </a:ext>
            </a:extLst>
          </p:cNvPr>
          <p:cNvSpPr txBox="1"/>
          <p:nvPr/>
        </p:nvSpPr>
        <p:spPr>
          <a:xfrm>
            <a:off x="762000" y="1714613"/>
            <a:ext cx="16742800" cy="1754326"/>
          </a:xfrm>
          <a:prstGeom prst="rect">
            <a:avLst/>
          </a:prstGeom>
          <a:noFill/>
        </p:spPr>
        <p:txBody>
          <a:bodyPr wrap="square" rtlCol="0">
            <a:spAutoFit/>
          </a:bodyPr>
          <a:lstStyle/>
          <a:p>
            <a:r>
              <a:rPr lang="en-US" sz="3600" dirty="0"/>
              <a:t>From the journal entries it was observed that using skills attained through the program skill building exercises, participants learn to approach new people, initiate conversation, and create new relationships.</a:t>
            </a:r>
          </a:p>
        </p:txBody>
      </p:sp>
      <p:sp>
        <p:nvSpPr>
          <p:cNvPr id="6" name="TextBox 5">
            <a:extLst>
              <a:ext uri="{FF2B5EF4-FFF2-40B4-BE49-F238E27FC236}">
                <a16:creationId xmlns:a16="http://schemas.microsoft.com/office/drawing/2014/main" id="{0F87BD17-4EDB-4BB2-8D2F-0981BC693981}"/>
              </a:ext>
            </a:extLst>
          </p:cNvPr>
          <p:cNvSpPr txBox="1"/>
          <p:nvPr/>
        </p:nvSpPr>
        <p:spPr>
          <a:xfrm>
            <a:off x="805249" y="6767503"/>
            <a:ext cx="16154400" cy="1754326"/>
          </a:xfrm>
          <a:prstGeom prst="rect">
            <a:avLst/>
          </a:prstGeom>
          <a:noFill/>
        </p:spPr>
        <p:txBody>
          <a:bodyPr wrap="square" rtlCol="0">
            <a:spAutoFit/>
          </a:bodyPr>
          <a:lstStyle/>
          <a:p>
            <a:r>
              <a:rPr lang="en-US" sz="3600" dirty="0"/>
              <a:t>By continuing to participate in activities shared with people with similar interests people build familiarity with one another and seemingly insurmountable social barriers are overcome.</a:t>
            </a:r>
          </a:p>
        </p:txBody>
      </p:sp>
      <p:sp>
        <p:nvSpPr>
          <p:cNvPr id="7" name="Oval Callout 6">
            <a:extLst>
              <a:ext uri="{FF2B5EF4-FFF2-40B4-BE49-F238E27FC236}">
                <a16:creationId xmlns:a16="http://schemas.microsoft.com/office/drawing/2014/main" id="{D6C15BF3-A6D5-4D47-B01A-358B5CCD6040}"/>
              </a:ext>
            </a:extLst>
          </p:cNvPr>
          <p:cNvSpPr/>
          <p:nvPr/>
        </p:nvSpPr>
        <p:spPr>
          <a:xfrm>
            <a:off x="3352800" y="8743652"/>
            <a:ext cx="10667999" cy="2644830"/>
          </a:xfrm>
          <a:prstGeom prst="wedgeEllipseCallout">
            <a:avLst>
              <a:gd name="adj1" fmla="val 23108"/>
              <a:gd name="adj2" fmla="val 60684"/>
            </a:avLst>
          </a:prstGeom>
          <a:solidFill>
            <a:schemeClr val="accent4">
              <a:lumMod val="20000"/>
              <a:lumOff val="80000"/>
            </a:schemeClr>
          </a:solidFill>
          <a:ln>
            <a:solidFill>
              <a:srgbClr val="E76618"/>
            </a:solidFill>
          </a:ln>
          <a:effectLst>
            <a:outerShdw blurRad="76200" dir="18900000" sy="23000" kx="-1200000" algn="bl" rotWithShape="0">
              <a:prstClr val="black">
                <a:alpha val="2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800" b="1" dirty="0">
                <a:effectLst/>
                <a:latin typeface="+mj-lt"/>
                <a:ea typeface="Calibri"/>
                <a:cs typeface="Times New Roman"/>
              </a:rPr>
              <a:t>“I am more confident to speak with people that I don’t know.  I’ll introduce myself and talk with them.  I used to wait for people to come to me.  Now I start the conversation.”</a:t>
            </a:r>
            <a:endParaRPr lang="en-US" sz="2800" dirty="0">
              <a:effectLst/>
              <a:latin typeface="+mj-lt"/>
              <a:ea typeface="Calibri"/>
              <a:cs typeface="Times New Roman"/>
            </a:endParaRPr>
          </a:p>
        </p:txBody>
      </p:sp>
      <p:sp>
        <p:nvSpPr>
          <p:cNvPr id="8" name="Rectangular Callout 3">
            <a:extLst>
              <a:ext uri="{FF2B5EF4-FFF2-40B4-BE49-F238E27FC236}">
                <a16:creationId xmlns:a16="http://schemas.microsoft.com/office/drawing/2014/main" id="{0D70E1BD-F56D-472A-A3D4-A2BA9730B754}"/>
              </a:ext>
            </a:extLst>
          </p:cNvPr>
          <p:cNvSpPr/>
          <p:nvPr/>
        </p:nvSpPr>
        <p:spPr>
          <a:xfrm>
            <a:off x="4876800" y="3690762"/>
            <a:ext cx="10515600" cy="2481437"/>
          </a:xfrm>
          <a:prstGeom prst="wedgeRectCallout">
            <a:avLst>
              <a:gd name="adj1" fmla="val -80752"/>
              <a:gd name="adj2" fmla="val -11627"/>
            </a:avLst>
          </a:prstGeom>
          <a:solidFill>
            <a:schemeClr val="accent3">
              <a:lumMod val="40000"/>
              <a:lumOff val="60000"/>
            </a:schemeClr>
          </a:solidFill>
          <a:ln>
            <a:solidFill>
              <a:srgbClr val="800080"/>
            </a:solidFill>
          </a:ln>
          <a:effectLst>
            <a:outerShdw blurRad="76200" dist="12700" dir="8100000" sy="-23000" kx="800400" algn="br" rotWithShape="0">
              <a:prstClr val="black">
                <a:alpha val="2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3200" b="1" dirty="0">
                <a:effectLst/>
                <a:latin typeface="Papyrus" panose="03070502060502030205" pitchFamily="66" charset="0"/>
                <a:ea typeface="Calibri"/>
                <a:cs typeface="Times New Roman"/>
              </a:rPr>
              <a:t>“It has helped me to reach out and connect with other people.  I love the program; it is like a dream come true.  I am learning new things about myself and others.”</a:t>
            </a:r>
          </a:p>
        </p:txBody>
      </p:sp>
    </p:spTree>
    <p:extLst>
      <p:ext uri="{BB962C8B-B14F-4D97-AF65-F5344CB8AC3E}">
        <p14:creationId xmlns:p14="http://schemas.microsoft.com/office/powerpoint/2010/main" val="199926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0F801F-63F7-4699-992F-8AB35D51BB64}"/>
              </a:ext>
            </a:extLst>
          </p:cNvPr>
          <p:cNvSpPr>
            <a:spLocks noGrp="1"/>
          </p:cNvSpPr>
          <p:nvPr>
            <p:ph type="sldNum" sz="quarter" idx="11"/>
          </p:nvPr>
        </p:nvSpPr>
        <p:spPr/>
        <p:txBody>
          <a:bodyPr/>
          <a:lstStyle/>
          <a:p>
            <a:fld id="{FFE336B6-AC0B-4DC8-97E4-BF1A1A542EBE}" type="slidenum">
              <a:rPr lang="en-US" smtClean="0"/>
              <a:pPr/>
              <a:t>18</a:t>
            </a:fld>
            <a:endParaRPr lang="en-US" dirty="0"/>
          </a:p>
        </p:txBody>
      </p:sp>
      <p:sp>
        <p:nvSpPr>
          <p:cNvPr id="3" name="TextBox 2">
            <a:extLst>
              <a:ext uri="{FF2B5EF4-FFF2-40B4-BE49-F238E27FC236}">
                <a16:creationId xmlns:a16="http://schemas.microsoft.com/office/drawing/2014/main" id="{8ED74A28-5EE6-4D39-988C-40709B94CA7D}"/>
              </a:ext>
            </a:extLst>
          </p:cNvPr>
          <p:cNvSpPr txBox="1"/>
          <p:nvPr/>
        </p:nvSpPr>
        <p:spPr>
          <a:xfrm>
            <a:off x="990600" y="346501"/>
            <a:ext cx="16230600" cy="830997"/>
          </a:xfrm>
          <a:prstGeom prst="rect">
            <a:avLst/>
          </a:prstGeom>
          <a:noFill/>
        </p:spPr>
        <p:txBody>
          <a:bodyPr wrap="square" rtlCol="0">
            <a:spAutoFit/>
          </a:bodyPr>
          <a:lstStyle/>
          <a:p>
            <a:r>
              <a:rPr lang="en-US" dirty="0"/>
              <a:t>Guided Journals</a:t>
            </a:r>
          </a:p>
        </p:txBody>
      </p:sp>
      <p:sp>
        <p:nvSpPr>
          <p:cNvPr id="4" name="TextBox 3">
            <a:extLst>
              <a:ext uri="{FF2B5EF4-FFF2-40B4-BE49-F238E27FC236}">
                <a16:creationId xmlns:a16="http://schemas.microsoft.com/office/drawing/2014/main" id="{3B423B38-8D1A-40D2-B2FC-1BA0B2056F22}"/>
              </a:ext>
            </a:extLst>
          </p:cNvPr>
          <p:cNvSpPr txBox="1"/>
          <p:nvPr/>
        </p:nvSpPr>
        <p:spPr>
          <a:xfrm>
            <a:off x="1219200" y="1457235"/>
            <a:ext cx="16002000" cy="1200329"/>
          </a:xfrm>
          <a:prstGeom prst="rect">
            <a:avLst/>
          </a:prstGeom>
          <a:noFill/>
        </p:spPr>
        <p:txBody>
          <a:bodyPr wrap="square" rtlCol="0">
            <a:spAutoFit/>
          </a:bodyPr>
          <a:lstStyle/>
          <a:p>
            <a:r>
              <a:rPr lang="en-US" sz="3600" dirty="0"/>
              <a:t>For some of us initiating a conversation with a stranger can open doorways to developing connections in the community.</a:t>
            </a:r>
          </a:p>
        </p:txBody>
      </p:sp>
      <p:pic>
        <p:nvPicPr>
          <p:cNvPr id="5" name="Picture 4">
            <a:extLst>
              <a:ext uri="{FF2B5EF4-FFF2-40B4-BE49-F238E27FC236}">
                <a16:creationId xmlns:a16="http://schemas.microsoft.com/office/drawing/2014/main" id="{EC789E67-58AA-453F-B445-8594C167EE21}"/>
              </a:ext>
            </a:extLst>
          </p:cNvPr>
          <p:cNvPicPr>
            <a:picLocks noChangeAspect="1"/>
          </p:cNvPicPr>
          <p:nvPr/>
        </p:nvPicPr>
        <p:blipFill>
          <a:blip r:embed="rId2"/>
          <a:stretch>
            <a:fillRect/>
          </a:stretch>
        </p:blipFill>
        <p:spPr>
          <a:xfrm>
            <a:off x="4552266" y="3090563"/>
            <a:ext cx="9594962" cy="3354171"/>
          </a:xfrm>
          <a:prstGeom prst="rect">
            <a:avLst/>
          </a:prstGeom>
        </p:spPr>
      </p:pic>
      <p:sp>
        <p:nvSpPr>
          <p:cNvPr id="6" name="TextBox 5">
            <a:extLst>
              <a:ext uri="{FF2B5EF4-FFF2-40B4-BE49-F238E27FC236}">
                <a16:creationId xmlns:a16="http://schemas.microsoft.com/office/drawing/2014/main" id="{2D91E8D3-446F-4FB9-BC64-F2FB4DF92213}"/>
              </a:ext>
            </a:extLst>
          </p:cNvPr>
          <p:cNvSpPr txBox="1"/>
          <p:nvPr/>
        </p:nvSpPr>
        <p:spPr>
          <a:xfrm>
            <a:off x="1208903" y="7047637"/>
            <a:ext cx="15381800" cy="1754326"/>
          </a:xfrm>
          <a:prstGeom prst="rect">
            <a:avLst/>
          </a:prstGeom>
          <a:noFill/>
        </p:spPr>
        <p:txBody>
          <a:bodyPr wrap="square" rtlCol="0">
            <a:spAutoFit/>
          </a:bodyPr>
          <a:lstStyle/>
          <a:p>
            <a:r>
              <a:rPr lang="en-US" sz="3600" dirty="0"/>
              <a:t>Repeated exposure to experiences and  other people lessens the feeling of social anxiety and shyness so often felt by those of us who have experienced isolation and social exclusion.</a:t>
            </a:r>
          </a:p>
        </p:txBody>
      </p:sp>
      <p:pic>
        <p:nvPicPr>
          <p:cNvPr id="8" name="Picture 7">
            <a:extLst>
              <a:ext uri="{FF2B5EF4-FFF2-40B4-BE49-F238E27FC236}">
                <a16:creationId xmlns:a16="http://schemas.microsoft.com/office/drawing/2014/main" id="{1EA70111-27DA-4A68-82E6-2A28D7E558B7}"/>
              </a:ext>
            </a:extLst>
          </p:cNvPr>
          <p:cNvPicPr>
            <a:picLocks noChangeAspect="1"/>
          </p:cNvPicPr>
          <p:nvPr/>
        </p:nvPicPr>
        <p:blipFill>
          <a:blip r:embed="rId3"/>
          <a:stretch>
            <a:fillRect/>
          </a:stretch>
        </p:blipFill>
        <p:spPr>
          <a:xfrm>
            <a:off x="1371849" y="9049978"/>
            <a:ext cx="13925816" cy="1784829"/>
          </a:xfrm>
          <a:prstGeom prst="rect">
            <a:avLst/>
          </a:prstGeom>
        </p:spPr>
      </p:pic>
    </p:spTree>
    <p:extLst>
      <p:ext uri="{BB962C8B-B14F-4D97-AF65-F5344CB8AC3E}">
        <p14:creationId xmlns:p14="http://schemas.microsoft.com/office/powerpoint/2010/main" val="138676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57B22D-C5B2-4705-BE23-AD7347551100}"/>
              </a:ext>
            </a:extLst>
          </p:cNvPr>
          <p:cNvSpPr>
            <a:spLocks noGrp="1"/>
          </p:cNvSpPr>
          <p:nvPr>
            <p:ph type="sldNum" sz="quarter" idx="11"/>
          </p:nvPr>
        </p:nvSpPr>
        <p:spPr/>
        <p:txBody>
          <a:bodyPr/>
          <a:lstStyle/>
          <a:p>
            <a:fld id="{FFE336B6-AC0B-4DC8-97E4-BF1A1A542EBE}" type="slidenum">
              <a:rPr lang="en-US" smtClean="0"/>
              <a:pPr/>
              <a:t>19</a:t>
            </a:fld>
            <a:endParaRPr lang="en-US" dirty="0"/>
          </a:p>
        </p:txBody>
      </p:sp>
      <p:pic>
        <p:nvPicPr>
          <p:cNvPr id="3" name="Picture 2">
            <a:extLst>
              <a:ext uri="{FF2B5EF4-FFF2-40B4-BE49-F238E27FC236}">
                <a16:creationId xmlns:a16="http://schemas.microsoft.com/office/drawing/2014/main" id="{A58F3245-4A5E-4B79-9FD2-A87E3A55A564}"/>
              </a:ext>
            </a:extLst>
          </p:cNvPr>
          <p:cNvPicPr>
            <a:picLocks noChangeAspect="1"/>
          </p:cNvPicPr>
          <p:nvPr/>
        </p:nvPicPr>
        <p:blipFill>
          <a:blip r:embed="rId2"/>
          <a:stretch>
            <a:fillRect/>
          </a:stretch>
        </p:blipFill>
        <p:spPr>
          <a:xfrm>
            <a:off x="235975" y="2002604"/>
            <a:ext cx="17863588" cy="8557172"/>
          </a:xfrm>
          <a:prstGeom prst="rect">
            <a:avLst/>
          </a:prstGeom>
        </p:spPr>
      </p:pic>
      <p:sp>
        <p:nvSpPr>
          <p:cNvPr id="4" name="TextBox 3">
            <a:extLst>
              <a:ext uri="{FF2B5EF4-FFF2-40B4-BE49-F238E27FC236}">
                <a16:creationId xmlns:a16="http://schemas.microsoft.com/office/drawing/2014/main" id="{266C1514-9157-482F-808B-72A7637506A7}"/>
              </a:ext>
            </a:extLst>
          </p:cNvPr>
          <p:cNvSpPr txBox="1"/>
          <p:nvPr/>
        </p:nvSpPr>
        <p:spPr>
          <a:xfrm>
            <a:off x="1066800" y="577576"/>
            <a:ext cx="15849600" cy="830997"/>
          </a:xfrm>
          <a:prstGeom prst="rect">
            <a:avLst/>
          </a:prstGeom>
          <a:noFill/>
        </p:spPr>
        <p:txBody>
          <a:bodyPr wrap="square" rtlCol="0">
            <a:spAutoFit/>
          </a:bodyPr>
          <a:lstStyle/>
          <a:p>
            <a:r>
              <a:rPr lang="en-US" dirty="0"/>
              <a:t>Satisfaction Survey (anonymous)</a:t>
            </a:r>
          </a:p>
        </p:txBody>
      </p:sp>
      <p:sp>
        <p:nvSpPr>
          <p:cNvPr id="5" name="TextBox 4">
            <a:extLst>
              <a:ext uri="{FF2B5EF4-FFF2-40B4-BE49-F238E27FC236}">
                <a16:creationId xmlns:a16="http://schemas.microsoft.com/office/drawing/2014/main" id="{6FEFEA1B-0CE8-476D-B069-28D7B4BECCBC}"/>
              </a:ext>
            </a:extLst>
          </p:cNvPr>
          <p:cNvSpPr txBox="1"/>
          <p:nvPr/>
        </p:nvSpPr>
        <p:spPr>
          <a:xfrm flipH="1">
            <a:off x="502507" y="10846030"/>
            <a:ext cx="17754600" cy="615553"/>
          </a:xfrm>
          <a:prstGeom prst="rect">
            <a:avLst/>
          </a:prstGeom>
          <a:noFill/>
        </p:spPr>
        <p:txBody>
          <a:bodyPr wrap="square" rtlCol="0">
            <a:spAutoFit/>
          </a:bodyPr>
          <a:lstStyle/>
          <a:p>
            <a:r>
              <a:rPr lang="en-US" sz="3400" dirty="0"/>
              <a:t>In this group 95% of respondents rated their satisfaction with the highest rating</a:t>
            </a:r>
          </a:p>
        </p:txBody>
      </p:sp>
    </p:spTree>
    <p:extLst>
      <p:ext uri="{BB962C8B-B14F-4D97-AF65-F5344CB8AC3E}">
        <p14:creationId xmlns:p14="http://schemas.microsoft.com/office/powerpoint/2010/main" val="299041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FFE336B6-AC0B-4DC8-97E4-BF1A1A542EBE}" type="slidenum">
              <a:rPr lang="en-US" smtClean="0"/>
              <a:pPr/>
              <a:t>2</a:t>
            </a:fld>
            <a:endParaRPr lang="en-US" dirty="0"/>
          </a:p>
        </p:txBody>
      </p:sp>
      <p:sp>
        <p:nvSpPr>
          <p:cNvPr id="2" name="TextBox 1">
            <a:extLst>
              <a:ext uri="{FF2B5EF4-FFF2-40B4-BE49-F238E27FC236}">
                <a16:creationId xmlns:a16="http://schemas.microsoft.com/office/drawing/2014/main" id="{F001F147-E051-41BD-B8FD-057CEF179FAB}"/>
              </a:ext>
            </a:extLst>
          </p:cNvPr>
          <p:cNvSpPr txBox="1"/>
          <p:nvPr/>
        </p:nvSpPr>
        <p:spPr>
          <a:xfrm>
            <a:off x="1219200" y="3276600"/>
            <a:ext cx="15544800" cy="9571851"/>
          </a:xfrm>
          <a:prstGeom prst="rect">
            <a:avLst/>
          </a:prstGeom>
          <a:noFill/>
        </p:spPr>
        <p:txBody>
          <a:bodyPr wrap="square" rtlCol="0">
            <a:spAutoFit/>
          </a:bodyPr>
          <a:lstStyle/>
          <a:p>
            <a:pPr algn="ctr"/>
            <a:r>
              <a:rPr lang="en-US" sz="5400" dirty="0"/>
              <a:t>One of the leading risks for overall poor health is social exclusion and loneliness.</a:t>
            </a:r>
          </a:p>
          <a:p>
            <a:br>
              <a:rPr lang="en-US" sz="3200" dirty="0"/>
            </a:br>
            <a:r>
              <a:rPr lang="en-US" sz="3200" dirty="0"/>
              <a:t>In order to combat the devastating effects of loneliness and to assist people seeking connections to the community and a fulfilling social life, MHA created It’s My Life: Peer Partners. </a:t>
            </a:r>
          </a:p>
          <a:p>
            <a:br>
              <a:rPr lang="en-US" sz="3200" dirty="0"/>
            </a:br>
            <a:r>
              <a:rPr lang="en-US" sz="3200" dirty="0"/>
              <a:t>Peer Partners is structured as a support group that is facilitated by a peer specialist who works with the members to develop a social plan that reflects the type of life they would like and are willing to make substantial life changes to  achieve.</a:t>
            </a:r>
          </a:p>
          <a:p>
            <a:endParaRPr lang="en-US" sz="3200" b="1" dirty="0"/>
          </a:p>
          <a:p>
            <a:pPr algn="ctr"/>
            <a:r>
              <a:rPr lang="en-US" sz="3600" dirty="0"/>
              <a:t>It’s My Life: Peer Partners is a unique combination of peer support, self-directed care, and psychiatric rehabilitation. </a:t>
            </a:r>
          </a:p>
          <a:p>
            <a:pPr algn="ctr"/>
            <a:r>
              <a:rPr lang="en-US" sz="3600" dirty="0"/>
              <a:t>Heavy on the peer support! </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200" dirty="0"/>
          </a:p>
        </p:txBody>
      </p:sp>
      <p:pic>
        <p:nvPicPr>
          <p:cNvPr id="4" name="Picture 3" descr="A close up of a person&#10;&#10;Description automatically generated">
            <a:extLst>
              <a:ext uri="{FF2B5EF4-FFF2-40B4-BE49-F238E27FC236}">
                <a16:creationId xmlns:a16="http://schemas.microsoft.com/office/drawing/2014/main" id="{6B9745C3-03F5-405E-9FB0-6480B1650840}"/>
              </a:ext>
            </a:extLst>
          </p:cNvPr>
          <p:cNvPicPr>
            <a:picLocks noChangeAspect="1"/>
          </p:cNvPicPr>
          <p:nvPr/>
        </p:nvPicPr>
        <p:blipFill>
          <a:blip r:embed="rId2"/>
          <a:stretch>
            <a:fillRect/>
          </a:stretch>
        </p:blipFill>
        <p:spPr>
          <a:xfrm>
            <a:off x="2630381" y="243540"/>
            <a:ext cx="12726069" cy="2844651"/>
          </a:xfrm>
          <a:prstGeom prst="rect">
            <a:avLst/>
          </a:prstGeom>
        </p:spPr>
      </p:pic>
    </p:spTree>
    <p:extLst>
      <p:ext uri="{BB962C8B-B14F-4D97-AF65-F5344CB8AC3E}">
        <p14:creationId xmlns:p14="http://schemas.microsoft.com/office/powerpoint/2010/main" val="335358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B36BFA-5542-4501-8DE6-224DBB7D80D6}"/>
              </a:ext>
            </a:extLst>
          </p:cNvPr>
          <p:cNvSpPr>
            <a:spLocks noGrp="1"/>
          </p:cNvSpPr>
          <p:nvPr>
            <p:ph type="sldNum" sz="quarter" idx="11"/>
          </p:nvPr>
        </p:nvSpPr>
        <p:spPr/>
        <p:txBody>
          <a:bodyPr/>
          <a:lstStyle/>
          <a:p>
            <a:fld id="{FFE336B6-AC0B-4DC8-97E4-BF1A1A542EBE}" type="slidenum">
              <a:rPr lang="en-US" smtClean="0"/>
              <a:pPr/>
              <a:t>20</a:t>
            </a:fld>
            <a:endParaRPr lang="en-US" dirty="0"/>
          </a:p>
        </p:txBody>
      </p:sp>
      <p:sp>
        <p:nvSpPr>
          <p:cNvPr id="3" name="TextBox 2">
            <a:extLst>
              <a:ext uri="{FF2B5EF4-FFF2-40B4-BE49-F238E27FC236}">
                <a16:creationId xmlns:a16="http://schemas.microsoft.com/office/drawing/2014/main" id="{D055E1A3-046A-424C-8CC9-5A55AC19463B}"/>
              </a:ext>
            </a:extLst>
          </p:cNvPr>
          <p:cNvSpPr txBox="1"/>
          <p:nvPr/>
        </p:nvSpPr>
        <p:spPr>
          <a:xfrm>
            <a:off x="1066800" y="1066800"/>
            <a:ext cx="8077200" cy="10064294"/>
          </a:xfrm>
          <a:prstGeom prst="rect">
            <a:avLst/>
          </a:prstGeom>
          <a:noFill/>
        </p:spPr>
        <p:txBody>
          <a:bodyPr wrap="square" rtlCol="0">
            <a:spAutoFit/>
          </a:bodyPr>
          <a:lstStyle/>
          <a:p>
            <a:r>
              <a:rPr lang="en-US" sz="3600" b="1" dirty="0"/>
              <a:t>Why in the world are we interested in how many times someone is hospitalized?</a:t>
            </a:r>
          </a:p>
          <a:p>
            <a:r>
              <a:rPr lang="en-US" sz="3600" dirty="0"/>
              <a:t>It really is all about proving that peer support, self-direction, and social opportunities help people to learn how to manage their own healthcare needs more effectively.</a:t>
            </a:r>
          </a:p>
          <a:p>
            <a:endParaRPr lang="en-US" sz="3600" dirty="0"/>
          </a:p>
          <a:p>
            <a:r>
              <a:rPr lang="en-US" sz="3600" dirty="0"/>
              <a:t>We also use these numbers (with no personal identifiers) to see if our program is helping to reduce re-hospitalization and ER usage. The agencies that fund health care are especially interested in services that help people stay out of the most intensive and expensive services</a:t>
            </a:r>
          </a:p>
        </p:txBody>
      </p:sp>
      <p:pic>
        <p:nvPicPr>
          <p:cNvPr id="4" name="Picture 3">
            <a:extLst>
              <a:ext uri="{FF2B5EF4-FFF2-40B4-BE49-F238E27FC236}">
                <a16:creationId xmlns:a16="http://schemas.microsoft.com/office/drawing/2014/main" id="{FF2B2186-5F10-4BD2-9CDD-66DF7B841F2F}"/>
              </a:ext>
            </a:extLst>
          </p:cNvPr>
          <p:cNvPicPr>
            <a:picLocks noChangeAspect="1"/>
          </p:cNvPicPr>
          <p:nvPr/>
        </p:nvPicPr>
        <p:blipFill>
          <a:blip r:embed="rId2"/>
          <a:stretch>
            <a:fillRect/>
          </a:stretch>
        </p:blipFill>
        <p:spPr>
          <a:xfrm>
            <a:off x="9755571" y="3733800"/>
            <a:ext cx="7511283" cy="5029200"/>
          </a:xfrm>
          <a:prstGeom prst="rect">
            <a:avLst/>
          </a:prstGeom>
        </p:spPr>
      </p:pic>
    </p:spTree>
    <p:extLst>
      <p:ext uri="{BB962C8B-B14F-4D97-AF65-F5344CB8AC3E}">
        <p14:creationId xmlns:p14="http://schemas.microsoft.com/office/powerpoint/2010/main" val="96984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4F44B8-4494-41C5-8BE9-67DE7BD182A3}"/>
              </a:ext>
            </a:extLst>
          </p:cNvPr>
          <p:cNvSpPr>
            <a:spLocks noGrp="1"/>
          </p:cNvSpPr>
          <p:nvPr>
            <p:ph type="sldNum" sz="quarter" idx="11"/>
          </p:nvPr>
        </p:nvSpPr>
        <p:spPr/>
        <p:txBody>
          <a:bodyPr/>
          <a:lstStyle/>
          <a:p>
            <a:fld id="{FFE336B6-AC0B-4DC8-97E4-BF1A1A542EBE}" type="slidenum">
              <a:rPr lang="en-US" smtClean="0"/>
              <a:pPr/>
              <a:t>21</a:t>
            </a:fld>
            <a:endParaRPr lang="en-US" dirty="0"/>
          </a:p>
        </p:txBody>
      </p:sp>
      <p:sp>
        <p:nvSpPr>
          <p:cNvPr id="3" name="TextBox 2">
            <a:extLst>
              <a:ext uri="{FF2B5EF4-FFF2-40B4-BE49-F238E27FC236}">
                <a16:creationId xmlns:a16="http://schemas.microsoft.com/office/drawing/2014/main" id="{F2512DAE-B286-43F7-8B6B-C55BB3BD0D76}"/>
              </a:ext>
            </a:extLst>
          </p:cNvPr>
          <p:cNvSpPr txBox="1"/>
          <p:nvPr/>
        </p:nvSpPr>
        <p:spPr>
          <a:xfrm>
            <a:off x="1219200" y="1371600"/>
            <a:ext cx="16285600" cy="4893647"/>
          </a:xfrm>
          <a:prstGeom prst="rect">
            <a:avLst/>
          </a:prstGeom>
          <a:noFill/>
        </p:spPr>
        <p:txBody>
          <a:bodyPr wrap="square" rtlCol="0">
            <a:spAutoFit/>
          </a:bodyPr>
          <a:lstStyle/>
          <a:p>
            <a:r>
              <a:rPr lang="en-US" dirty="0"/>
              <a:t>Hospitalization Rates</a:t>
            </a:r>
          </a:p>
          <a:p>
            <a:endParaRPr lang="en-US" dirty="0"/>
          </a:p>
          <a:p>
            <a:pPr marL="1790761" lvl="1" indent="-571500">
              <a:buFont typeface="Arial" panose="020B0604020202020204" pitchFamily="34" charset="0"/>
              <a:buChar char="•"/>
            </a:pPr>
            <a:r>
              <a:rPr lang="en-US" sz="3600" dirty="0"/>
              <a:t>In the two years prior to entering the program participants had experienced a total of 15 hospitalizations. In the 19 months of activities 1 member had experienced a single hospitalization.</a:t>
            </a:r>
          </a:p>
          <a:p>
            <a:pPr marL="1790761" lvl="1" indent="-571500">
              <a:buFont typeface="Arial" panose="020B0604020202020204" pitchFamily="34" charset="0"/>
              <a:buChar char="•"/>
            </a:pPr>
            <a:endParaRPr lang="en-US" sz="3600" dirty="0"/>
          </a:p>
          <a:p>
            <a:pPr marL="1790761" lvl="1" indent="-571500">
              <a:buFont typeface="Arial" panose="020B0604020202020204" pitchFamily="34" charset="0"/>
              <a:buChar char="•"/>
            </a:pPr>
            <a:r>
              <a:rPr lang="en-US" sz="3600" dirty="0"/>
              <a:t>Aside from joining the program participants had no other changes in the services they were receiving.</a:t>
            </a:r>
          </a:p>
        </p:txBody>
      </p:sp>
      <p:pic>
        <p:nvPicPr>
          <p:cNvPr id="4" name="Picture 3">
            <a:extLst>
              <a:ext uri="{FF2B5EF4-FFF2-40B4-BE49-F238E27FC236}">
                <a16:creationId xmlns:a16="http://schemas.microsoft.com/office/drawing/2014/main" id="{687B8B8D-30C0-4D75-B307-2ECC84D62EB2}"/>
              </a:ext>
            </a:extLst>
          </p:cNvPr>
          <p:cNvPicPr>
            <a:picLocks noChangeAspect="1"/>
          </p:cNvPicPr>
          <p:nvPr/>
        </p:nvPicPr>
        <p:blipFill>
          <a:blip r:embed="rId2"/>
          <a:stretch>
            <a:fillRect/>
          </a:stretch>
        </p:blipFill>
        <p:spPr>
          <a:xfrm>
            <a:off x="6172200" y="7096713"/>
            <a:ext cx="4667250" cy="3133725"/>
          </a:xfrm>
          <a:prstGeom prst="rect">
            <a:avLst/>
          </a:prstGeom>
        </p:spPr>
      </p:pic>
    </p:spTree>
    <p:extLst>
      <p:ext uri="{BB962C8B-B14F-4D97-AF65-F5344CB8AC3E}">
        <p14:creationId xmlns:p14="http://schemas.microsoft.com/office/powerpoint/2010/main" val="240576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221109-50B6-4DB1-BB78-F71984D9CFCC}"/>
              </a:ext>
            </a:extLst>
          </p:cNvPr>
          <p:cNvSpPr>
            <a:spLocks noGrp="1"/>
          </p:cNvSpPr>
          <p:nvPr>
            <p:ph type="sldNum" sz="quarter" idx="11"/>
          </p:nvPr>
        </p:nvSpPr>
        <p:spPr/>
        <p:txBody>
          <a:bodyPr/>
          <a:lstStyle/>
          <a:p>
            <a:fld id="{FFE336B6-AC0B-4DC8-97E4-BF1A1A542EBE}" type="slidenum">
              <a:rPr lang="en-US" smtClean="0"/>
              <a:pPr/>
              <a:t>22</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96433D41-9C9A-48B8-AF1E-211CE325378F}"/>
              </a:ext>
            </a:extLst>
          </p:cNvPr>
          <p:cNvPicPr>
            <a:picLocks noChangeAspect="1"/>
          </p:cNvPicPr>
          <p:nvPr/>
        </p:nvPicPr>
        <p:blipFill>
          <a:blip r:embed="rId2"/>
          <a:stretch>
            <a:fillRect/>
          </a:stretch>
        </p:blipFill>
        <p:spPr>
          <a:xfrm>
            <a:off x="1118872" y="1828800"/>
            <a:ext cx="15492728" cy="9709008"/>
          </a:xfrm>
          <a:prstGeom prst="rect">
            <a:avLst/>
          </a:prstGeom>
        </p:spPr>
      </p:pic>
      <p:sp>
        <p:nvSpPr>
          <p:cNvPr id="5" name="TextBox 4">
            <a:extLst>
              <a:ext uri="{FF2B5EF4-FFF2-40B4-BE49-F238E27FC236}">
                <a16:creationId xmlns:a16="http://schemas.microsoft.com/office/drawing/2014/main" id="{D20D8E52-36F6-49BC-9EE0-76C95C7E277C}"/>
              </a:ext>
            </a:extLst>
          </p:cNvPr>
          <p:cNvSpPr txBox="1"/>
          <p:nvPr/>
        </p:nvSpPr>
        <p:spPr>
          <a:xfrm>
            <a:off x="1016636" y="433747"/>
            <a:ext cx="16152492" cy="769441"/>
          </a:xfrm>
          <a:prstGeom prst="rect">
            <a:avLst/>
          </a:prstGeom>
          <a:noFill/>
        </p:spPr>
        <p:txBody>
          <a:bodyPr wrap="square" rtlCol="0">
            <a:spAutoFit/>
          </a:bodyPr>
          <a:lstStyle/>
          <a:p>
            <a:r>
              <a:rPr lang="en-US" sz="4400" dirty="0"/>
              <a:t>Results on 13 key indicators of Personal Outcome Measures </a:t>
            </a:r>
          </a:p>
        </p:txBody>
      </p:sp>
    </p:spTree>
    <p:extLst>
      <p:ext uri="{BB962C8B-B14F-4D97-AF65-F5344CB8AC3E}">
        <p14:creationId xmlns:p14="http://schemas.microsoft.com/office/powerpoint/2010/main" val="357633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2BCE31-A72C-4689-A0B9-A6460525F3B0}"/>
              </a:ext>
            </a:extLst>
          </p:cNvPr>
          <p:cNvSpPr>
            <a:spLocks noGrp="1"/>
          </p:cNvSpPr>
          <p:nvPr>
            <p:ph type="sldNum" sz="quarter" idx="11"/>
          </p:nvPr>
        </p:nvSpPr>
        <p:spPr/>
        <p:txBody>
          <a:bodyPr/>
          <a:lstStyle/>
          <a:p>
            <a:fld id="{FFE336B6-AC0B-4DC8-97E4-BF1A1A542EBE}" type="slidenum">
              <a:rPr lang="en-US" smtClean="0"/>
              <a:pPr/>
              <a:t>23</a:t>
            </a:fld>
            <a:endParaRPr lang="en-US" dirty="0"/>
          </a:p>
        </p:txBody>
      </p:sp>
      <p:pic>
        <p:nvPicPr>
          <p:cNvPr id="4" name="Picture 3" descr="A close up of text on a white background&#10;&#10;Description automatically generated">
            <a:extLst>
              <a:ext uri="{FF2B5EF4-FFF2-40B4-BE49-F238E27FC236}">
                <a16:creationId xmlns:a16="http://schemas.microsoft.com/office/drawing/2014/main" id="{CDEB6668-1F16-4F33-A7E3-51669D8A897D}"/>
              </a:ext>
            </a:extLst>
          </p:cNvPr>
          <p:cNvPicPr>
            <a:picLocks noChangeAspect="1"/>
          </p:cNvPicPr>
          <p:nvPr/>
        </p:nvPicPr>
        <p:blipFill>
          <a:blip r:embed="rId2"/>
          <a:stretch>
            <a:fillRect/>
          </a:stretch>
        </p:blipFill>
        <p:spPr>
          <a:xfrm>
            <a:off x="1517296" y="0"/>
            <a:ext cx="15627704" cy="11712191"/>
          </a:xfrm>
          <a:prstGeom prst="rect">
            <a:avLst/>
          </a:prstGeom>
        </p:spPr>
      </p:pic>
    </p:spTree>
    <p:extLst>
      <p:ext uri="{BB962C8B-B14F-4D97-AF65-F5344CB8AC3E}">
        <p14:creationId xmlns:p14="http://schemas.microsoft.com/office/powerpoint/2010/main" val="199329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A97D0D-35C2-423A-A0B4-008A685828CE}"/>
              </a:ext>
            </a:extLst>
          </p:cNvPr>
          <p:cNvSpPr>
            <a:spLocks noGrp="1"/>
          </p:cNvSpPr>
          <p:nvPr>
            <p:ph type="sldNum" sz="quarter" idx="11"/>
          </p:nvPr>
        </p:nvSpPr>
        <p:spPr/>
        <p:txBody>
          <a:bodyPr/>
          <a:lstStyle/>
          <a:p>
            <a:fld id="{FFE336B6-AC0B-4DC8-97E4-BF1A1A542EBE}" type="slidenum">
              <a:rPr lang="en-US" smtClean="0"/>
              <a:pPr/>
              <a:t>24</a:t>
            </a:fld>
            <a:endParaRPr lang="en-US" dirty="0"/>
          </a:p>
        </p:txBody>
      </p:sp>
      <p:sp>
        <p:nvSpPr>
          <p:cNvPr id="3" name="TextBox 2">
            <a:extLst>
              <a:ext uri="{FF2B5EF4-FFF2-40B4-BE49-F238E27FC236}">
                <a16:creationId xmlns:a16="http://schemas.microsoft.com/office/drawing/2014/main" id="{BC1AB4E9-F428-4C14-BE1C-0F4A3ED8B64B}"/>
              </a:ext>
            </a:extLst>
          </p:cNvPr>
          <p:cNvSpPr txBox="1"/>
          <p:nvPr/>
        </p:nvSpPr>
        <p:spPr>
          <a:xfrm>
            <a:off x="1600200" y="1066800"/>
            <a:ext cx="15316200" cy="8525411"/>
          </a:xfrm>
          <a:prstGeom prst="rect">
            <a:avLst/>
          </a:prstGeom>
          <a:noFill/>
        </p:spPr>
        <p:txBody>
          <a:bodyPr wrap="square" rtlCol="0">
            <a:spAutoFit/>
          </a:bodyPr>
          <a:lstStyle/>
          <a:p>
            <a:r>
              <a:rPr lang="en-US" sz="5400" dirty="0"/>
              <a:t>Program Conclusions</a:t>
            </a:r>
          </a:p>
          <a:p>
            <a:endParaRPr lang="en-US" sz="5400" dirty="0"/>
          </a:p>
          <a:p>
            <a:pPr marL="1905061" lvl="1" indent="-685800">
              <a:buFont typeface="Arial" panose="020B0604020202020204" pitchFamily="34" charset="0"/>
              <a:buChar char="•"/>
            </a:pPr>
            <a:r>
              <a:rPr lang="en-US" sz="4000" dirty="0"/>
              <a:t>It’s My Life: Peer Partners is a unique program that has been highly successful in assisting people to end isolation and feeling of social exclusion</a:t>
            </a:r>
          </a:p>
          <a:p>
            <a:pPr marL="1905061" lvl="1" indent="-685800">
              <a:buFont typeface="Arial" panose="020B0604020202020204" pitchFamily="34" charset="0"/>
              <a:buChar char="•"/>
            </a:pPr>
            <a:endParaRPr lang="en-US" sz="4000" dirty="0"/>
          </a:p>
          <a:p>
            <a:pPr marL="1905061" lvl="1" indent="-685800">
              <a:buFont typeface="Arial" panose="020B0604020202020204" pitchFamily="34" charset="0"/>
              <a:buChar char="•"/>
            </a:pPr>
            <a:r>
              <a:rPr lang="en-US" sz="4000" dirty="0"/>
              <a:t>Our participants have found new meanings in their lives and have gone on to build lasting relationships and connections to their communities</a:t>
            </a:r>
          </a:p>
          <a:p>
            <a:pPr marL="1905061" lvl="1" indent="-685800">
              <a:buFont typeface="Arial" panose="020B0604020202020204" pitchFamily="34" charset="0"/>
              <a:buChar char="•"/>
            </a:pPr>
            <a:endParaRPr lang="en-US" sz="4000" dirty="0"/>
          </a:p>
          <a:p>
            <a:pPr marL="1905061" lvl="1" indent="-685800">
              <a:buFont typeface="Arial" panose="020B0604020202020204" pitchFamily="34" charset="0"/>
              <a:buChar char="•"/>
            </a:pPr>
            <a:r>
              <a:rPr lang="en-US" sz="4000" dirty="0"/>
              <a:t>The program is highly relevant to a whole health approach to behavioral health and self-management.</a:t>
            </a:r>
          </a:p>
        </p:txBody>
      </p:sp>
    </p:spTree>
    <p:extLst>
      <p:ext uri="{BB962C8B-B14F-4D97-AF65-F5344CB8AC3E}">
        <p14:creationId xmlns:p14="http://schemas.microsoft.com/office/powerpoint/2010/main" val="192657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D95CF4-6506-4967-8B43-93BCD00EA886}"/>
              </a:ext>
            </a:extLst>
          </p:cNvPr>
          <p:cNvSpPr>
            <a:spLocks noGrp="1"/>
          </p:cNvSpPr>
          <p:nvPr>
            <p:ph type="sldNum" sz="quarter" idx="11"/>
          </p:nvPr>
        </p:nvSpPr>
        <p:spPr/>
        <p:txBody>
          <a:bodyPr/>
          <a:lstStyle/>
          <a:p>
            <a:fld id="{FFE336B6-AC0B-4DC8-97E4-BF1A1A542EBE}" type="slidenum">
              <a:rPr lang="en-US" smtClean="0"/>
              <a:pPr/>
              <a:t>25</a:t>
            </a:fld>
            <a:endParaRPr lang="en-US" dirty="0"/>
          </a:p>
        </p:txBody>
      </p:sp>
      <p:sp>
        <p:nvSpPr>
          <p:cNvPr id="3" name="TextBox 2">
            <a:extLst>
              <a:ext uri="{FF2B5EF4-FFF2-40B4-BE49-F238E27FC236}">
                <a16:creationId xmlns:a16="http://schemas.microsoft.com/office/drawing/2014/main" id="{89B52428-57A1-422D-B0C1-610510FBC271}"/>
              </a:ext>
            </a:extLst>
          </p:cNvPr>
          <p:cNvSpPr txBox="1"/>
          <p:nvPr/>
        </p:nvSpPr>
        <p:spPr>
          <a:xfrm>
            <a:off x="1143000" y="577576"/>
            <a:ext cx="16361800" cy="9756517"/>
          </a:xfrm>
          <a:prstGeom prst="rect">
            <a:avLst/>
          </a:prstGeom>
          <a:noFill/>
        </p:spPr>
        <p:txBody>
          <a:bodyPr wrap="square" rtlCol="0">
            <a:spAutoFit/>
          </a:bodyPr>
          <a:lstStyle/>
          <a:p>
            <a:r>
              <a:rPr lang="en-US" sz="5400" dirty="0"/>
              <a:t>Introducing Personal Outcome Measures (POM)</a:t>
            </a:r>
          </a:p>
          <a:p>
            <a:endParaRPr lang="en-US" sz="5400" dirty="0"/>
          </a:p>
          <a:p>
            <a:pPr marL="1905061" lvl="1" indent="-685800">
              <a:buFont typeface="Arial" panose="020B0604020202020204" pitchFamily="34" charset="0"/>
              <a:buChar char="•"/>
            </a:pPr>
            <a:r>
              <a:rPr lang="en-US" sz="4000" dirty="0"/>
              <a:t>The POM tool is based on a relaxed, in depth, structured conversation that you as the interviewer have with the person you are supporting.</a:t>
            </a:r>
          </a:p>
          <a:p>
            <a:pPr marL="1905061" lvl="1" indent="-685800">
              <a:buFont typeface="Arial" panose="020B0604020202020204" pitchFamily="34" charset="0"/>
              <a:buChar char="•"/>
            </a:pPr>
            <a:endParaRPr lang="en-US" sz="4000" dirty="0"/>
          </a:p>
          <a:p>
            <a:pPr marL="1905061" lvl="1" indent="-685800">
              <a:buFont typeface="Arial" panose="020B0604020202020204" pitchFamily="34" charset="0"/>
              <a:buChar char="•"/>
            </a:pPr>
            <a:r>
              <a:rPr lang="en-US" sz="4000" dirty="0"/>
              <a:t>Personal Outcome Measures are indicators of the individual’s quality of life as they see it, and apply to the whole person across all types of services and settings.</a:t>
            </a:r>
          </a:p>
          <a:p>
            <a:pPr marL="1905061" lvl="1" indent="-685800">
              <a:buFont typeface="Arial" panose="020B0604020202020204" pitchFamily="34" charset="0"/>
              <a:buChar char="•"/>
            </a:pPr>
            <a:endParaRPr lang="en-US" sz="4000" dirty="0"/>
          </a:p>
          <a:p>
            <a:pPr marL="1905061" lvl="1" indent="-685800">
              <a:buFont typeface="Arial" panose="020B0604020202020204" pitchFamily="34" charset="0"/>
              <a:buChar char="•"/>
            </a:pPr>
            <a:r>
              <a:rPr lang="en-US" sz="4000" dirty="0"/>
              <a:t>POM was developed by the Council on Quality and Leadership and the manual and other pertinent documents can be downloaded at no charge at </a:t>
            </a:r>
            <a:r>
              <a:rPr lang="en-US" sz="4000" dirty="0">
                <a:hlinkClick r:id="rId2"/>
              </a:rPr>
              <a:t>http://www.c-q-1.org/the-cql-difference/personal-outcome-measures</a:t>
            </a:r>
            <a:r>
              <a:rPr lang="en-US" sz="4000" dirty="0"/>
              <a:t> </a:t>
            </a:r>
          </a:p>
        </p:txBody>
      </p:sp>
    </p:spTree>
    <p:extLst>
      <p:ext uri="{BB962C8B-B14F-4D97-AF65-F5344CB8AC3E}">
        <p14:creationId xmlns:p14="http://schemas.microsoft.com/office/powerpoint/2010/main" val="306911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472B9D-192B-4BD5-AB4E-344665769122}"/>
              </a:ext>
            </a:extLst>
          </p:cNvPr>
          <p:cNvSpPr>
            <a:spLocks noGrp="1"/>
          </p:cNvSpPr>
          <p:nvPr>
            <p:ph type="sldNum" sz="quarter" idx="11"/>
          </p:nvPr>
        </p:nvSpPr>
        <p:spPr/>
        <p:txBody>
          <a:bodyPr/>
          <a:lstStyle/>
          <a:p>
            <a:fld id="{FFE336B6-AC0B-4DC8-97E4-BF1A1A542EBE}" type="slidenum">
              <a:rPr lang="en-US" smtClean="0"/>
              <a:pPr/>
              <a:t>26</a:t>
            </a:fld>
            <a:endParaRPr lang="en-US" dirty="0"/>
          </a:p>
        </p:txBody>
      </p:sp>
      <p:sp>
        <p:nvSpPr>
          <p:cNvPr id="3" name="TextBox 2">
            <a:extLst>
              <a:ext uri="{FF2B5EF4-FFF2-40B4-BE49-F238E27FC236}">
                <a16:creationId xmlns:a16="http://schemas.microsoft.com/office/drawing/2014/main" id="{2DA91EBA-1098-47AF-854C-92EC6E5D8478}"/>
              </a:ext>
            </a:extLst>
          </p:cNvPr>
          <p:cNvSpPr txBox="1"/>
          <p:nvPr/>
        </p:nvSpPr>
        <p:spPr>
          <a:xfrm>
            <a:off x="685800" y="838200"/>
            <a:ext cx="16078200" cy="7417415"/>
          </a:xfrm>
          <a:prstGeom prst="rect">
            <a:avLst/>
          </a:prstGeom>
          <a:noFill/>
        </p:spPr>
        <p:txBody>
          <a:bodyPr wrap="square" rtlCol="0">
            <a:spAutoFit/>
          </a:bodyPr>
          <a:lstStyle/>
          <a:p>
            <a:r>
              <a:rPr lang="en-US" sz="5400" dirty="0"/>
              <a:t>Introducing Personal Outcome Measures</a:t>
            </a:r>
          </a:p>
          <a:p>
            <a:endParaRPr lang="en-US" sz="5400" dirty="0"/>
          </a:p>
          <a:p>
            <a:pPr marL="571500" indent="-571500">
              <a:buFont typeface="Arial" panose="020B0604020202020204" pitchFamily="34" charset="0"/>
              <a:buChar char="•"/>
            </a:pPr>
            <a:r>
              <a:rPr lang="en-US" sz="4000" dirty="0"/>
              <a:t>POM uses 21 outcome indicators.</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For the purpose of Peer Partners we focus on 13 of those indicators. These 13 indicators are especially relevant in evaluating the results of participation in the program.</a:t>
            </a:r>
          </a:p>
          <a:p>
            <a:endParaRPr lang="en-US" sz="4000" dirty="0"/>
          </a:p>
          <a:p>
            <a:endParaRPr lang="en-US" sz="4000" dirty="0"/>
          </a:p>
          <a:p>
            <a:pPr algn="ctr"/>
            <a:r>
              <a:rPr lang="en-US" sz="4400" b="1" dirty="0"/>
              <a:t>Following a 15 minute break we will reconvene to discus using the Personal Outcome Measures tool.</a:t>
            </a:r>
          </a:p>
        </p:txBody>
      </p:sp>
    </p:spTree>
    <p:extLst>
      <p:ext uri="{BB962C8B-B14F-4D97-AF65-F5344CB8AC3E}">
        <p14:creationId xmlns:p14="http://schemas.microsoft.com/office/powerpoint/2010/main" val="260911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FE336B6-AC0B-4DC8-97E4-BF1A1A542EBE}" type="slidenum">
              <a:rPr lang="en-US" smtClean="0"/>
              <a:pPr/>
              <a:t>27</a:t>
            </a:fld>
            <a:endParaRPr lang="en-US" dirty="0"/>
          </a:p>
        </p:txBody>
      </p:sp>
      <p:sp>
        <p:nvSpPr>
          <p:cNvPr id="7" name="Text Placeholder 6"/>
          <p:cNvSpPr>
            <a:spLocks noGrp="1"/>
          </p:cNvSpPr>
          <p:nvPr>
            <p:ph type="body" sz="quarter" idx="12"/>
          </p:nvPr>
        </p:nvSpPr>
        <p:spPr/>
        <p:txBody>
          <a:bodyPr>
            <a:normAutofit fontScale="92500" lnSpcReduction="20000"/>
          </a:bodyPr>
          <a:lstStyle/>
          <a:p>
            <a:r>
              <a:rPr lang="en-US" dirty="0"/>
              <a:t>Patrick Hendry</a:t>
            </a:r>
          </a:p>
          <a:p>
            <a:r>
              <a:rPr lang="en-US" dirty="0">
                <a:hlinkClick r:id="rId2"/>
              </a:rPr>
              <a:t>phendry@mentalhealthamerica.net</a:t>
            </a:r>
            <a:endParaRPr lang="en-US" dirty="0"/>
          </a:p>
          <a:p>
            <a:endParaRPr lang="en-US" dirty="0"/>
          </a:p>
          <a:p>
            <a:r>
              <a:rPr lang="en-US" dirty="0"/>
              <a:t>Emily Skehill</a:t>
            </a:r>
          </a:p>
          <a:p>
            <a:r>
              <a:rPr lang="en-US" dirty="0">
                <a:hlinkClick r:id="rId3"/>
              </a:rPr>
              <a:t>eskehill@mentalhealthamerica.net</a:t>
            </a:r>
            <a:r>
              <a:rPr lang="en-US" dirty="0"/>
              <a:t> </a:t>
            </a:r>
          </a:p>
        </p:txBody>
      </p:sp>
    </p:spTree>
    <p:extLst>
      <p:ext uri="{BB962C8B-B14F-4D97-AF65-F5344CB8AC3E}">
        <p14:creationId xmlns:p14="http://schemas.microsoft.com/office/powerpoint/2010/main" val="414165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9600" y="4446129"/>
            <a:ext cx="17131486" cy="2429795"/>
          </a:xfrm>
          <a:prstGeom prst="rect">
            <a:avLst/>
          </a:prstGeom>
        </p:spPr>
        <p:txBody>
          <a:bodyPr vert="horz" lIns="243852" tIns="121926" rIns="243852" bIns="121926"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r>
              <a:rPr lang="en-US" sz="10000" b="1" dirty="0">
                <a:solidFill>
                  <a:schemeClr val="bg1"/>
                </a:solidFill>
                <a:latin typeface="Source Sans Pro"/>
                <a:cs typeface="Source Sans Pro"/>
              </a:rPr>
              <a:t>THANKS FOR COMING</a:t>
            </a:r>
          </a:p>
        </p:txBody>
      </p:sp>
      <p:sp>
        <p:nvSpPr>
          <p:cNvPr id="5" name="Text Placeholder 4"/>
          <p:cNvSpPr>
            <a:spLocks noGrp="1"/>
          </p:cNvSpPr>
          <p:nvPr>
            <p:ph type="body" sz="quarter" idx="11"/>
          </p:nvPr>
        </p:nvSpPr>
        <p:spPr>
          <a:xfrm>
            <a:off x="6591299" y="7620000"/>
            <a:ext cx="5105402" cy="749559"/>
          </a:xfrm>
        </p:spPr>
        <p:txBody>
          <a:bodyPr/>
          <a:lstStyle/>
          <a:p>
            <a:r>
              <a:rPr lang="en-US" dirty="0"/>
              <a:t>Patrick Hendry</a:t>
            </a:r>
          </a:p>
        </p:txBody>
      </p:sp>
    </p:spTree>
    <p:extLst>
      <p:ext uri="{BB962C8B-B14F-4D97-AF65-F5344CB8AC3E}">
        <p14:creationId xmlns:p14="http://schemas.microsoft.com/office/powerpoint/2010/main" val="427844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smiling for the camera&#10;&#10;Description automatically generated">
            <a:extLst>
              <a:ext uri="{FF2B5EF4-FFF2-40B4-BE49-F238E27FC236}">
                <a16:creationId xmlns:a16="http://schemas.microsoft.com/office/drawing/2014/main" id="{8A2B8377-0912-484A-ABF2-E78A05070105}"/>
              </a:ext>
            </a:extLst>
          </p:cNvPr>
          <p:cNvPicPr>
            <a:picLocks noChangeAspect="1"/>
          </p:cNvPicPr>
          <p:nvPr/>
        </p:nvPicPr>
        <p:blipFill>
          <a:blip r:embed="rId2"/>
          <a:stretch>
            <a:fillRect/>
          </a:stretch>
        </p:blipFill>
        <p:spPr>
          <a:xfrm>
            <a:off x="4648200" y="4419600"/>
            <a:ext cx="13126422" cy="4495799"/>
          </a:xfrm>
          <a:prstGeom prst="rect">
            <a:avLst/>
          </a:prstGeom>
        </p:spPr>
      </p:pic>
      <p:sp>
        <p:nvSpPr>
          <p:cNvPr id="2" name="Slide Number Placeholder 1">
            <a:extLst>
              <a:ext uri="{FF2B5EF4-FFF2-40B4-BE49-F238E27FC236}">
                <a16:creationId xmlns:a16="http://schemas.microsoft.com/office/drawing/2014/main" id="{486C6212-485D-448B-A288-0BB6517ABC0F}"/>
              </a:ext>
            </a:extLst>
          </p:cNvPr>
          <p:cNvSpPr>
            <a:spLocks noGrp="1"/>
          </p:cNvSpPr>
          <p:nvPr>
            <p:ph type="sldNum" sz="quarter" idx="11"/>
          </p:nvPr>
        </p:nvSpPr>
        <p:spPr>
          <a:xfrm>
            <a:off x="12915900" y="12712700"/>
            <a:ext cx="4114800" cy="730250"/>
          </a:xfrm>
        </p:spPr>
        <p:txBody>
          <a:bodyPr vert="horz" lIns="91440" tIns="45720" rIns="91440" bIns="45720" rtlCol="0" anchor="ctr">
            <a:normAutofit/>
          </a:bodyPr>
          <a:lstStyle/>
          <a:p>
            <a:pPr algn="r" defTabSz="914400">
              <a:spcAft>
                <a:spcPts val="600"/>
              </a:spcAft>
            </a:pPr>
            <a:fld id="{FFE336B6-AC0B-4DC8-97E4-BF1A1A542EBE}" type="slidenum">
              <a:rPr lang="en-US" sz="1200" smtClean="0"/>
              <a:pPr algn="r" defTabSz="914400">
                <a:spcAft>
                  <a:spcPts val="600"/>
                </a:spcAft>
              </a:pPr>
              <a:t>3</a:t>
            </a:fld>
            <a:endParaRPr lang="en-US" sz="1200"/>
          </a:p>
        </p:txBody>
      </p:sp>
      <p:sp>
        <p:nvSpPr>
          <p:cNvPr id="5" name="TextBox 4">
            <a:extLst>
              <a:ext uri="{FF2B5EF4-FFF2-40B4-BE49-F238E27FC236}">
                <a16:creationId xmlns:a16="http://schemas.microsoft.com/office/drawing/2014/main" id="{AC16DD25-8A98-47D0-960F-FB0656820E6E}"/>
              </a:ext>
            </a:extLst>
          </p:cNvPr>
          <p:cNvSpPr txBox="1"/>
          <p:nvPr/>
        </p:nvSpPr>
        <p:spPr>
          <a:xfrm>
            <a:off x="838200" y="1524000"/>
            <a:ext cx="16764000" cy="2308324"/>
          </a:xfrm>
          <a:prstGeom prst="rect">
            <a:avLst/>
          </a:prstGeom>
          <a:noFill/>
        </p:spPr>
        <p:txBody>
          <a:bodyPr wrap="square" rtlCol="0">
            <a:spAutoFit/>
          </a:bodyPr>
          <a:lstStyle/>
          <a:p>
            <a:r>
              <a:rPr lang="en-US" dirty="0"/>
              <a:t>When surveyed to become new members of the group, the nearly unanimous goal was to have at least one friend.</a:t>
            </a:r>
          </a:p>
        </p:txBody>
      </p:sp>
      <p:sp>
        <p:nvSpPr>
          <p:cNvPr id="6" name="TextBox 5">
            <a:extLst>
              <a:ext uri="{FF2B5EF4-FFF2-40B4-BE49-F238E27FC236}">
                <a16:creationId xmlns:a16="http://schemas.microsoft.com/office/drawing/2014/main" id="{7C41C878-E51C-448C-A1E1-7DDBCB6BBA62}"/>
              </a:ext>
            </a:extLst>
          </p:cNvPr>
          <p:cNvSpPr txBox="1"/>
          <p:nvPr/>
        </p:nvSpPr>
        <p:spPr>
          <a:xfrm>
            <a:off x="838200" y="4419600"/>
            <a:ext cx="17068800" cy="7478970"/>
          </a:xfrm>
          <a:prstGeom prst="rect">
            <a:avLst/>
          </a:prstGeom>
          <a:noFill/>
        </p:spPr>
        <p:txBody>
          <a:bodyPr wrap="square" rtlCol="0">
            <a:spAutoFit/>
          </a:bodyPr>
          <a:lstStyle/>
          <a:p>
            <a:r>
              <a:rPr lang="en-US" sz="3200" dirty="0"/>
              <a:t>Mental health </a:t>
            </a:r>
            <a:br>
              <a:rPr lang="en-US" sz="3200" dirty="0"/>
            </a:br>
            <a:r>
              <a:rPr lang="en-US" sz="3200" dirty="0"/>
              <a:t>problems are one </a:t>
            </a:r>
          </a:p>
          <a:p>
            <a:r>
              <a:rPr lang="en-US" sz="3200" dirty="0"/>
              <a:t>of the leading </a:t>
            </a:r>
          </a:p>
          <a:p>
            <a:r>
              <a:rPr lang="en-US" sz="3200" dirty="0"/>
              <a:t>causes of loneliness</a:t>
            </a:r>
            <a:br>
              <a:rPr lang="en-US" sz="3200" dirty="0"/>
            </a:br>
            <a:r>
              <a:rPr lang="en-US" sz="3200" dirty="0"/>
              <a:t>and isolation.</a:t>
            </a:r>
          </a:p>
          <a:p>
            <a:r>
              <a:rPr lang="en-US" sz="3200" dirty="0"/>
              <a:t>Sometimes it is </a:t>
            </a:r>
            <a:br>
              <a:rPr lang="en-US" sz="3200" dirty="0"/>
            </a:br>
            <a:r>
              <a:rPr lang="en-US" sz="3200" dirty="0"/>
              <a:t>because we are</a:t>
            </a:r>
          </a:p>
          <a:p>
            <a:r>
              <a:rPr lang="en-US" sz="3200" dirty="0"/>
              <a:t>afraid to be </a:t>
            </a:r>
            <a:br>
              <a:rPr lang="en-US" sz="3200" dirty="0"/>
            </a:br>
            <a:r>
              <a:rPr lang="en-US" sz="3200" dirty="0"/>
              <a:t>around other</a:t>
            </a:r>
            <a:br>
              <a:rPr lang="en-US" sz="3200" dirty="0"/>
            </a:br>
            <a:r>
              <a:rPr lang="en-US" sz="3200" dirty="0"/>
              <a:t>people, and </a:t>
            </a:r>
            <a:br>
              <a:rPr lang="en-US" sz="3200" dirty="0"/>
            </a:br>
            <a:r>
              <a:rPr lang="en-US" sz="3200" dirty="0"/>
              <a:t>sometimes it is because other people are afraid to be around us. </a:t>
            </a:r>
          </a:p>
          <a:p>
            <a:endParaRPr lang="en-US" sz="3200" dirty="0"/>
          </a:p>
          <a:p>
            <a:r>
              <a:rPr lang="en-US" sz="3200" dirty="0"/>
              <a:t>Research has shown that social connectivity is an extremely powerful tool for achieving recovery and creating opportunities for having a life that is meaningful to the individual. </a:t>
            </a:r>
          </a:p>
        </p:txBody>
      </p:sp>
    </p:spTree>
    <p:extLst>
      <p:ext uri="{BB962C8B-B14F-4D97-AF65-F5344CB8AC3E}">
        <p14:creationId xmlns:p14="http://schemas.microsoft.com/office/powerpoint/2010/main" val="289961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55B274-648A-49EF-9916-9E2DD181D242}"/>
              </a:ext>
            </a:extLst>
          </p:cNvPr>
          <p:cNvSpPr>
            <a:spLocks noGrp="1"/>
          </p:cNvSpPr>
          <p:nvPr>
            <p:ph type="sldNum" sz="quarter" idx="11"/>
          </p:nvPr>
        </p:nvSpPr>
        <p:spPr/>
        <p:txBody>
          <a:bodyPr/>
          <a:lstStyle/>
          <a:p>
            <a:fld id="{FFE336B6-AC0B-4DC8-97E4-BF1A1A542EBE}" type="slidenum">
              <a:rPr lang="en-US" smtClean="0"/>
              <a:pPr/>
              <a:t>4</a:t>
            </a:fld>
            <a:endParaRPr lang="en-US" dirty="0"/>
          </a:p>
        </p:txBody>
      </p:sp>
      <p:sp>
        <p:nvSpPr>
          <p:cNvPr id="3" name="TextBox 2">
            <a:extLst>
              <a:ext uri="{FF2B5EF4-FFF2-40B4-BE49-F238E27FC236}">
                <a16:creationId xmlns:a16="http://schemas.microsoft.com/office/drawing/2014/main" id="{8BBB7A04-EFD9-419B-A55E-7F896D79DF80}"/>
              </a:ext>
            </a:extLst>
          </p:cNvPr>
          <p:cNvSpPr txBox="1"/>
          <p:nvPr/>
        </p:nvSpPr>
        <p:spPr>
          <a:xfrm>
            <a:off x="1390650" y="1981200"/>
            <a:ext cx="15773400" cy="8279190"/>
          </a:xfrm>
          <a:prstGeom prst="rect">
            <a:avLst/>
          </a:prstGeom>
          <a:noFill/>
        </p:spPr>
        <p:txBody>
          <a:bodyPr wrap="square" rtlCol="0">
            <a:spAutoFit/>
          </a:bodyPr>
          <a:lstStyle/>
          <a:p>
            <a:pPr algn="ctr"/>
            <a:r>
              <a:rPr lang="en-US" sz="4000" dirty="0"/>
              <a:t>“</a:t>
            </a:r>
            <a:r>
              <a:rPr lang="en-US" sz="4000" i="1" dirty="0"/>
              <a:t>Traditional approaches such as medications, hospitalization, and dynamic psychotherapy have a limited effectiveness when applied to the socialization and work aspects of individuals with psychiatric disabilities.” </a:t>
            </a:r>
            <a:r>
              <a:rPr lang="en-US" sz="3600" dirty="0"/>
              <a:t>(Chan et al. 1998)</a:t>
            </a:r>
          </a:p>
          <a:p>
            <a:pPr algn="ctr"/>
            <a:endParaRPr lang="en-US" sz="3600" dirty="0"/>
          </a:p>
          <a:p>
            <a:r>
              <a:rPr lang="en-US" sz="3600" dirty="0"/>
              <a:t>Our goal with Peer Partners is to help build networks of friends and intimate relationships, thereby creating a strong social support system.</a:t>
            </a:r>
          </a:p>
          <a:p>
            <a:endParaRPr lang="en-US" sz="3600" dirty="0"/>
          </a:p>
          <a:p>
            <a:r>
              <a:rPr lang="en-US" sz="3600" dirty="0"/>
              <a:t>Positive social connections increase self-esteem and our feelings of self-worth. Self-esteem and self-worth are critical to self-love.</a:t>
            </a:r>
          </a:p>
          <a:p>
            <a:endParaRPr lang="en-US" sz="3600" dirty="0"/>
          </a:p>
          <a:p>
            <a:pPr algn="ctr"/>
            <a:r>
              <a:rPr lang="en-US" sz="4000" i="1" dirty="0"/>
              <a:t>“To love oneself is the beginning</a:t>
            </a:r>
          </a:p>
          <a:p>
            <a:pPr algn="ctr"/>
            <a:r>
              <a:rPr lang="en-US" sz="4000" i="1" dirty="0"/>
              <a:t>of a live-long romance.”</a:t>
            </a:r>
          </a:p>
          <a:p>
            <a:pPr algn="ctr"/>
            <a:r>
              <a:rPr lang="en-US" sz="3200" i="1" dirty="0"/>
              <a:t>Oscar Wilde</a:t>
            </a:r>
          </a:p>
        </p:txBody>
      </p:sp>
    </p:spTree>
    <p:extLst>
      <p:ext uri="{BB962C8B-B14F-4D97-AF65-F5344CB8AC3E}">
        <p14:creationId xmlns:p14="http://schemas.microsoft.com/office/powerpoint/2010/main" val="334718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84D701-A425-46FE-965B-8E8D689561C3}"/>
              </a:ext>
            </a:extLst>
          </p:cNvPr>
          <p:cNvSpPr>
            <a:spLocks noGrp="1"/>
          </p:cNvSpPr>
          <p:nvPr>
            <p:ph type="sldNum" sz="quarter" idx="11"/>
          </p:nvPr>
        </p:nvSpPr>
        <p:spPr/>
        <p:txBody>
          <a:bodyPr/>
          <a:lstStyle/>
          <a:p>
            <a:fld id="{FFE336B6-AC0B-4DC8-97E4-BF1A1A542EBE}" type="slidenum">
              <a:rPr lang="en-US" smtClean="0"/>
              <a:pPr/>
              <a:t>5</a:t>
            </a:fld>
            <a:endParaRPr lang="en-US" dirty="0"/>
          </a:p>
        </p:txBody>
      </p:sp>
      <p:pic>
        <p:nvPicPr>
          <p:cNvPr id="3" name="Picture 2">
            <a:extLst>
              <a:ext uri="{FF2B5EF4-FFF2-40B4-BE49-F238E27FC236}">
                <a16:creationId xmlns:a16="http://schemas.microsoft.com/office/drawing/2014/main" id="{72FCB0BE-087C-4AEB-A817-2A0306337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32" y="431006"/>
            <a:ext cx="14137772" cy="5283994"/>
          </a:xfrm>
          <a:prstGeom prst="rect">
            <a:avLst/>
          </a:prstGeom>
        </p:spPr>
      </p:pic>
      <p:sp>
        <p:nvSpPr>
          <p:cNvPr id="5" name="TextBox 4">
            <a:extLst>
              <a:ext uri="{FF2B5EF4-FFF2-40B4-BE49-F238E27FC236}">
                <a16:creationId xmlns:a16="http://schemas.microsoft.com/office/drawing/2014/main" id="{8669ADEF-FD62-48AA-B4BB-07A416660DA3}"/>
              </a:ext>
            </a:extLst>
          </p:cNvPr>
          <p:cNvSpPr txBox="1"/>
          <p:nvPr/>
        </p:nvSpPr>
        <p:spPr>
          <a:xfrm>
            <a:off x="1257300" y="7315200"/>
            <a:ext cx="15773400" cy="3170099"/>
          </a:xfrm>
          <a:prstGeom prst="rect">
            <a:avLst/>
          </a:prstGeom>
          <a:noFill/>
        </p:spPr>
        <p:txBody>
          <a:bodyPr wrap="square" rtlCol="0">
            <a:spAutoFit/>
          </a:bodyPr>
          <a:lstStyle/>
          <a:p>
            <a:r>
              <a:rPr lang="en-US" sz="4000" dirty="0"/>
              <a:t>Separation is what we have, imposed by society and ourselves. Integration means we can live, work, and play in the community but we are often not a real part of it. “Community housing” is often a gateway to integration without inclusion. What we want is </a:t>
            </a:r>
            <a:r>
              <a:rPr lang="en-US" sz="4000" b="1" dirty="0"/>
              <a:t>INCLUSION.</a:t>
            </a:r>
          </a:p>
        </p:txBody>
      </p:sp>
    </p:spTree>
    <p:extLst>
      <p:ext uri="{BB962C8B-B14F-4D97-AF65-F5344CB8AC3E}">
        <p14:creationId xmlns:p14="http://schemas.microsoft.com/office/powerpoint/2010/main" val="21375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5653A8-97AF-4896-AAFE-BD6D4474221B}"/>
              </a:ext>
            </a:extLst>
          </p:cNvPr>
          <p:cNvSpPr>
            <a:spLocks noGrp="1"/>
          </p:cNvSpPr>
          <p:nvPr>
            <p:ph type="sldNum" sz="quarter" idx="11"/>
          </p:nvPr>
        </p:nvSpPr>
        <p:spPr/>
        <p:txBody>
          <a:bodyPr/>
          <a:lstStyle/>
          <a:p>
            <a:fld id="{FFE336B6-AC0B-4DC8-97E4-BF1A1A542EBE}" type="slidenum">
              <a:rPr lang="en-US" smtClean="0"/>
              <a:pPr/>
              <a:t>6</a:t>
            </a:fld>
            <a:endParaRPr lang="en-US" dirty="0"/>
          </a:p>
        </p:txBody>
      </p:sp>
      <p:sp>
        <p:nvSpPr>
          <p:cNvPr id="4" name="TextBox 3">
            <a:extLst>
              <a:ext uri="{FF2B5EF4-FFF2-40B4-BE49-F238E27FC236}">
                <a16:creationId xmlns:a16="http://schemas.microsoft.com/office/drawing/2014/main" id="{D360F195-E5DF-4AC8-B9A1-C3026D489929}"/>
              </a:ext>
            </a:extLst>
          </p:cNvPr>
          <p:cNvSpPr txBox="1"/>
          <p:nvPr/>
        </p:nvSpPr>
        <p:spPr>
          <a:xfrm>
            <a:off x="1219200" y="596626"/>
            <a:ext cx="14935200" cy="11726287"/>
          </a:xfrm>
          <a:prstGeom prst="rect">
            <a:avLst/>
          </a:prstGeom>
          <a:noFill/>
        </p:spPr>
        <p:txBody>
          <a:bodyPr wrap="square" rtlCol="0">
            <a:spAutoFit/>
          </a:bodyPr>
          <a:lstStyle/>
          <a:p>
            <a:r>
              <a:rPr lang="en-US" sz="3600" dirty="0"/>
              <a:t>Many programs attempt to provide people with social skills training. Most of them have very limited success in really connecting people to friends and the community.</a:t>
            </a:r>
          </a:p>
          <a:p>
            <a:endParaRPr lang="en-US" sz="3600" dirty="0"/>
          </a:p>
          <a:p>
            <a:r>
              <a:rPr lang="en-US" sz="3600" dirty="0"/>
              <a:t>Peer Partners is different:</a:t>
            </a:r>
          </a:p>
          <a:p>
            <a:endParaRPr lang="en-US" sz="3600" dirty="0"/>
          </a:p>
          <a:p>
            <a:pPr marL="1905061" lvl="1" indent="-685800">
              <a:buFont typeface="Arial" panose="020B0604020202020204" pitchFamily="34" charset="0"/>
              <a:buChar char="•"/>
            </a:pPr>
            <a:r>
              <a:rPr lang="en-US" sz="2400" dirty="0"/>
              <a:t>When people join the group they participate in a quality of life interview, (Personal Outcome Measures, POM) that identifies the presence or absence of important social and personal assets. The results are discussed with the individual.</a:t>
            </a:r>
          </a:p>
          <a:p>
            <a:pPr marL="1905061" lvl="1" indent="-685800">
              <a:buFont typeface="Arial" panose="020B0604020202020204" pitchFamily="34" charset="0"/>
              <a:buChar char="•"/>
            </a:pPr>
            <a:endParaRPr lang="en-US" sz="2400" dirty="0"/>
          </a:p>
          <a:p>
            <a:pPr marL="1905061" lvl="1" indent="-685800">
              <a:buFont typeface="Arial" panose="020B0604020202020204" pitchFamily="34" charset="0"/>
              <a:buChar char="•"/>
            </a:pPr>
            <a:r>
              <a:rPr lang="en-US" sz="2400" dirty="0"/>
              <a:t>Each participant is asked to provide accurate information on hospitalization and emergency room visits in the previous 2 years. This information is strictly confidential.</a:t>
            </a:r>
          </a:p>
          <a:p>
            <a:pPr marL="1905061" lvl="1" indent="-685800">
              <a:buFont typeface="Arial" panose="020B0604020202020204" pitchFamily="34" charset="0"/>
              <a:buChar char="•"/>
            </a:pPr>
            <a:endParaRPr lang="en-US" sz="2400" dirty="0"/>
          </a:p>
          <a:p>
            <a:pPr marL="1905061" lvl="1" indent="-685800">
              <a:buFont typeface="Arial" panose="020B0604020202020204" pitchFamily="34" charset="0"/>
              <a:buChar char="•"/>
            </a:pPr>
            <a:r>
              <a:rPr lang="en-US" sz="2400" dirty="0"/>
              <a:t>We also want the participants to let us know what types of services they are currently receiving and to notify us if there are any changes</a:t>
            </a:r>
            <a:br>
              <a:rPr lang="en-US" sz="2400" dirty="0"/>
            </a:br>
            <a:endParaRPr lang="en-US" sz="2400" dirty="0"/>
          </a:p>
          <a:p>
            <a:pPr marL="1905061" lvl="1" indent="-685800">
              <a:buFont typeface="Arial" panose="020B0604020202020204" pitchFamily="34" charset="0"/>
              <a:buChar char="•"/>
            </a:pPr>
            <a:r>
              <a:rPr lang="en-US" sz="2400" dirty="0"/>
              <a:t>The program is structured as a support group model. During the first few weeks people share their thoughts about feeling “separate” or “excluded” from the community around them.</a:t>
            </a:r>
            <a:br>
              <a:rPr lang="en-US" sz="2400" dirty="0"/>
            </a:br>
            <a:endParaRPr lang="en-US" sz="2400" dirty="0"/>
          </a:p>
          <a:p>
            <a:pPr marL="1905061" lvl="1" indent="-685800">
              <a:buFont typeface="Arial" panose="020B0604020202020204" pitchFamily="34" charset="0"/>
              <a:buChar char="•"/>
            </a:pPr>
            <a:r>
              <a:rPr lang="en-US" sz="2400" dirty="0"/>
              <a:t>As in any support group where people share intimate thoughts and feelings a feeling of comradery is born.</a:t>
            </a:r>
            <a:br>
              <a:rPr lang="en-US" sz="2400" dirty="0"/>
            </a:br>
            <a:endParaRPr lang="en-US" sz="2400" dirty="0"/>
          </a:p>
          <a:p>
            <a:pPr marL="1905061" lvl="1" indent="-685800">
              <a:buFont typeface="Arial" panose="020B0604020202020204" pitchFamily="34" charset="0"/>
              <a:buChar char="•"/>
            </a:pPr>
            <a:r>
              <a:rPr lang="en-US" sz="2400" dirty="0"/>
              <a:t>Occasionally there are negative feelings or even confrontations within the group. IT IS IMPERATIVE THAT EACH FACILITATOR READ THE MHA SUPPORT GROUP FACILITATION GUIDE. Most of you will already have experience in facilitating groups. Every group should create a “comfort” agreement.</a:t>
            </a:r>
          </a:p>
          <a:p>
            <a:pPr marL="1905061" lvl="1" indent="-685800">
              <a:buFont typeface="Arial" panose="020B0604020202020204" pitchFamily="34" charset="0"/>
              <a:buChar char="•"/>
            </a:pPr>
            <a:endParaRPr lang="en-US" sz="3600" dirty="0"/>
          </a:p>
        </p:txBody>
      </p:sp>
    </p:spTree>
    <p:extLst>
      <p:ext uri="{BB962C8B-B14F-4D97-AF65-F5344CB8AC3E}">
        <p14:creationId xmlns:p14="http://schemas.microsoft.com/office/powerpoint/2010/main" val="332929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F0AA5F-4DD4-4C1E-8ED0-776D7ECD0AF8}"/>
              </a:ext>
            </a:extLst>
          </p:cNvPr>
          <p:cNvSpPr>
            <a:spLocks noGrp="1"/>
          </p:cNvSpPr>
          <p:nvPr>
            <p:ph type="sldNum" sz="quarter" idx="11"/>
          </p:nvPr>
        </p:nvSpPr>
        <p:spPr/>
        <p:txBody>
          <a:bodyPr/>
          <a:lstStyle/>
          <a:p>
            <a:fld id="{FFE336B6-AC0B-4DC8-97E4-BF1A1A542EBE}" type="slidenum">
              <a:rPr lang="en-US" smtClean="0"/>
              <a:pPr/>
              <a:t>7</a:t>
            </a:fld>
            <a:endParaRPr lang="en-US" dirty="0"/>
          </a:p>
        </p:txBody>
      </p:sp>
      <p:sp>
        <p:nvSpPr>
          <p:cNvPr id="3" name="TextBox 2">
            <a:extLst>
              <a:ext uri="{FF2B5EF4-FFF2-40B4-BE49-F238E27FC236}">
                <a16:creationId xmlns:a16="http://schemas.microsoft.com/office/drawing/2014/main" id="{29261496-5219-4B87-A90C-6A363FAECFDF}"/>
              </a:ext>
            </a:extLst>
          </p:cNvPr>
          <p:cNvSpPr txBox="1"/>
          <p:nvPr/>
        </p:nvSpPr>
        <p:spPr>
          <a:xfrm>
            <a:off x="1371600" y="1295400"/>
            <a:ext cx="16133200" cy="10556736"/>
          </a:xfrm>
          <a:prstGeom prst="rect">
            <a:avLst/>
          </a:prstGeom>
          <a:noFill/>
        </p:spPr>
        <p:txBody>
          <a:bodyPr wrap="square" rtlCol="0">
            <a:spAutoFit/>
          </a:bodyPr>
          <a:lstStyle/>
          <a:p>
            <a:r>
              <a:rPr lang="en-US" sz="3600" dirty="0"/>
              <a:t>Continuation of support group activities</a:t>
            </a:r>
          </a:p>
          <a:p>
            <a:endParaRPr lang="en-US" sz="3600" dirty="0"/>
          </a:p>
          <a:p>
            <a:pPr marL="1790761" lvl="1" indent="-571500">
              <a:buFont typeface="Arial" panose="020B0604020202020204" pitchFamily="34" charset="0"/>
              <a:buChar char="•"/>
            </a:pPr>
            <a:r>
              <a:rPr lang="en-US" sz="3200" dirty="0"/>
              <a:t>In the first 2 groups the facilitator explains the program and all of the forms and paperwork associated with it.</a:t>
            </a:r>
          </a:p>
          <a:p>
            <a:pPr marL="1790761" lvl="1" indent="-571500">
              <a:buFont typeface="Arial" panose="020B0604020202020204" pitchFamily="34" charset="0"/>
              <a:buChar char="•"/>
            </a:pPr>
            <a:r>
              <a:rPr lang="en-US" sz="3200" dirty="0"/>
              <a:t>The facilitator encourages the members to team up.</a:t>
            </a:r>
          </a:p>
          <a:p>
            <a:pPr marL="1790761" lvl="1" indent="-571500">
              <a:buFont typeface="Arial" panose="020B0604020202020204" pitchFamily="34" charset="0"/>
              <a:buChar char="•"/>
            </a:pPr>
            <a:r>
              <a:rPr lang="en-US" sz="3200" dirty="0"/>
              <a:t>The facilitator takes everyone through a goal setting process.</a:t>
            </a:r>
          </a:p>
          <a:p>
            <a:pPr marL="3010022" lvl="2" indent="-571500">
              <a:buFont typeface="Arial" panose="020B0604020202020204" pitchFamily="34" charset="0"/>
              <a:buChar char="•"/>
            </a:pPr>
            <a:r>
              <a:rPr lang="en-US" sz="3200" dirty="0"/>
              <a:t>In order to set “real” goals, ones that people are willing to make significant changes in their lives, the goal must “touch” the person very deeply.</a:t>
            </a:r>
          </a:p>
          <a:p>
            <a:pPr marL="1790761" lvl="1" indent="-571500">
              <a:buFont typeface="Arial" panose="020B0604020202020204" pitchFamily="34" charset="0"/>
              <a:buChar char="•"/>
            </a:pPr>
            <a:r>
              <a:rPr lang="en-US" sz="3200" dirty="0"/>
              <a:t>Upon completion of the goal setting, the facilitator assists the group in helping each other set up “doable” action plans to be worked on before the next group. The action plans are based on smaller goals that will lead the person to achieving their overall goal.</a:t>
            </a:r>
          </a:p>
          <a:p>
            <a:pPr marL="1790761" lvl="1" indent="-571500">
              <a:buFont typeface="Arial" panose="020B0604020202020204" pitchFamily="34" charset="0"/>
              <a:buChar char="•"/>
            </a:pPr>
            <a:r>
              <a:rPr lang="en-US" sz="3200" dirty="0"/>
              <a:t>As each person develops their plan the group helps them to assess how confident they are that they will be able to accomplish it within the time they set. If they aren’t sufficiently confident the group helps them to alter their plan in order to increase their confidence.</a:t>
            </a:r>
          </a:p>
          <a:p>
            <a:pPr lvl="1" algn="ctr"/>
            <a:endParaRPr lang="en-US" sz="3200" dirty="0"/>
          </a:p>
          <a:p>
            <a:pPr lvl="1" algn="ctr"/>
            <a:r>
              <a:rPr lang="en-US" sz="3200" dirty="0"/>
              <a:t>Note: We use the IMPACT goal setting plan from WHAM. If you are unfamiliar with this method the MHA Program Coordinator will provide you with the necessary information and training</a:t>
            </a:r>
          </a:p>
        </p:txBody>
      </p:sp>
    </p:spTree>
    <p:extLst>
      <p:ext uri="{BB962C8B-B14F-4D97-AF65-F5344CB8AC3E}">
        <p14:creationId xmlns:p14="http://schemas.microsoft.com/office/powerpoint/2010/main" val="219584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565CDD-E4E9-4280-B506-0B8E3DEEE348}"/>
              </a:ext>
            </a:extLst>
          </p:cNvPr>
          <p:cNvSpPr>
            <a:spLocks noGrp="1"/>
          </p:cNvSpPr>
          <p:nvPr>
            <p:ph type="sldNum" sz="quarter" idx="11"/>
          </p:nvPr>
        </p:nvSpPr>
        <p:spPr/>
        <p:txBody>
          <a:bodyPr/>
          <a:lstStyle/>
          <a:p>
            <a:fld id="{FFE336B6-AC0B-4DC8-97E4-BF1A1A542EBE}" type="slidenum">
              <a:rPr lang="en-US" smtClean="0"/>
              <a:pPr/>
              <a:t>8</a:t>
            </a:fld>
            <a:endParaRPr lang="en-US" dirty="0"/>
          </a:p>
        </p:txBody>
      </p:sp>
      <p:sp>
        <p:nvSpPr>
          <p:cNvPr id="3" name="TextBox 2">
            <a:extLst>
              <a:ext uri="{FF2B5EF4-FFF2-40B4-BE49-F238E27FC236}">
                <a16:creationId xmlns:a16="http://schemas.microsoft.com/office/drawing/2014/main" id="{F1365F3F-9322-4CB1-A036-77F9A6ED789B}"/>
              </a:ext>
            </a:extLst>
          </p:cNvPr>
          <p:cNvSpPr txBox="1"/>
          <p:nvPr/>
        </p:nvSpPr>
        <p:spPr>
          <a:xfrm>
            <a:off x="1066800" y="558526"/>
            <a:ext cx="15849600" cy="9941183"/>
          </a:xfrm>
          <a:prstGeom prst="rect">
            <a:avLst/>
          </a:prstGeom>
          <a:noFill/>
        </p:spPr>
        <p:txBody>
          <a:bodyPr wrap="square" rtlCol="0">
            <a:spAutoFit/>
          </a:bodyPr>
          <a:lstStyle/>
          <a:p>
            <a:pPr marL="571500" indent="-571500">
              <a:buFont typeface="Arial" panose="020B0604020202020204" pitchFamily="34" charset="0"/>
              <a:buChar char="•"/>
            </a:pPr>
            <a:r>
              <a:rPr lang="en-US" sz="3200" dirty="0"/>
              <a:t>At each group the facilitator asks the group to choose one of the skill building tools provided and then works with the group for 20-30 minutes to learn and practice the new skill.</a:t>
            </a:r>
          </a:p>
          <a:p>
            <a:endParaRPr lang="en-US" sz="3200" dirty="0"/>
          </a:p>
          <a:p>
            <a:pPr marL="571500" indent="-571500">
              <a:buFont typeface="Arial" panose="020B0604020202020204" pitchFamily="34" charset="0"/>
              <a:buChar char="•"/>
            </a:pPr>
            <a:r>
              <a:rPr lang="en-US" sz="3200" dirty="0"/>
              <a:t>The group forms partnerships to assist each other when they work on completing their “action plans”. Depending on the size of the groups and internal group dynamics these partnerships can vary in size from two people to as many as four.</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The facilitator is available by phone or email during the time between group meeting to provide information and suggestions.</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The “action plans” involve going out into the community and practicing strategies and skills for making new connections.</a:t>
            </a:r>
          </a:p>
          <a:p>
            <a:pPr marL="1790761" lvl="1" indent="-571500">
              <a:buFont typeface="Arial" panose="020B0604020202020204" pitchFamily="34" charset="0"/>
              <a:buChar char="•"/>
            </a:pPr>
            <a:r>
              <a:rPr lang="en-US" sz="3200" dirty="0"/>
              <a:t>One valuable strategy is for people to look for activities in the community that will attract other people with similar interests.</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Each participant is given a monthly stipend of $30-35 to only be used for social activities. They are required to provide a projected budget for how they intend to use the funds.</a:t>
            </a:r>
          </a:p>
        </p:txBody>
      </p:sp>
    </p:spTree>
    <p:extLst>
      <p:ext uri="{BB962C8B-B14F-4D97-AF65-F5344CB8AC3E}">
        <p14:creationId xmlns:p14="http://schemas.microsoft.com/office/powerpoint/2010/main" val="386631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82E333-A53A-40F7-953A-917C67AC67D8}"/>
              </a:ext>
            </a:extLst>
          </p:cNvPr>
          <p:cNvSpPr>
            <a:spLocks noGrp="1"/>
          </p:cNvSpPr>
          <p:nvPr>
            <p:ph type="sldNum" sz="quarter" idx="11"/>
          </p:nvPr>
        </p:nvSpPr>
        <p:spPr/>
        <p:txBody>
          <a:bodyPr/>
          <a:lstStyle/>
          <a:p>
            <a:fld id="{FFE336B6-AC0B-4DC8-97E4-BF1A1A542EBE}" type="slidenum">
              <a:rPr lang="en-US" smtClean="0"/>
              <a:pPr/>
              <a:t>9</a:t>
            </a:fld>
            <a:endParaRPr lang="en-US" dirty="0"/>
          </a:p>
        </p:txBody>
      </p:sp>
      <p:sp>
        <p:nvSpPr>
          <p:cNvPr id="3" name="TextBox 2">
            <a:extLst>
              <a:ext uri="{FF2B5EF4-FFF2-40B4-BE49-F238E27FC236}">
                <a16:creationId xmlns:a16="http://schemas.microsoft.com/office/drawing/2014/main" id="{B18996DF-198C-4F5A-916E-2665A044F1FD}"/>
              </a:ext>
            </a:extLst>
          </p:cNvPr>
          <p:cNvSpPr txBox="1"/>
          <p:nvPr/>
        </p:nvSpPr>
        <p:spPr>
          <a:xfrm>
            <a:off x="1143000" y="1143000"/>
            <a:ext cx="15697200" cy="7971413"/>
          </a:xfrm>
          <a:prstGeom prst="rect">
            <a:avLst/>
          </a:prstGeom>
          <a:noFill/>
        </p:spPr>
        <p:txBody>
          <a:bodyPr wrap="square" rtlCol="0">
            <a:spAutoFit/>
          </a:bodyPr>
          <a:lstStyle/>
          <a:p>
            <a:pPr marL="571500" indent="-571500">
              <a:buFont typeface="Arial" panose="020B0604020202020204" pitchFamily="34" charset="0"/>
              <a:buChar char="•"/>
            </a:pPr>
            <a:r>
              <a:rPr lang="en-US" sz="3200" dirty="0"/>
              <a:t>Participants are responsible for keeping receipts or other records of how they spent their budgets. Appropriate forms are available in the program toolkit.</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At the next meeting each person has an opportunity to discuss the successes and/or barriers they encountered in achieving their “action plan”. The group provides constructive input and suggestions.</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At every meeting the facilitator assists in learning new social skills. </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Participants are asked to keep “guided” journals of their thoughts and activities each week and provide the facilitator with a copy each month. This is a voluntary activity that is to be encouraged but not required.</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Each month the participants provide the facilitator with their receipts and a copy of their planned budget for the next month.</a:t>
            </a:r>
          </a:p>
        </p:txBody>
      </p:sp>
    </p:spTree>
    <p:extLst>
      <p:ext uri="{BB962C8B-B14F-4D97-AF65-F5344CB8AC3E}">
        <p14:creationId xmlns:p14="http://schemas.microsoft.com/office/powerpoint/2010/main" val="13763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MHA">
      <a:dk1>
        <a:sysClr val="windowText" lastClr="000000"/>
      </a:dk1>
      <a:lt1>
        <a:sysClr val="window" lastClr="FFFFFF"/>
      </a:lt1>
      <a:dk2>
        <a:srgbClr val="797979"/>
      </a:dk2>
      <a:lt2>
        <a:srgbClr val="385988"/>
      </a:lt2>
      <a:accent1>
        <a:srgbClr val="385988"/>
      </a:accent1>
      <a:accent2>
        <a:srgbClr val="1BAAAA"/>
      </a:accent2>
      <a:accent3>
        <a:srgbClr val="975381"/>
      </a:accent3>
      <a:accent4>
        <a:srgbClr val="FF9F37"/>
      </a:accent4>
      <a:accent5>
        <a:srgbClr val="F95D62"/>
      </a:accent5>
      <a:accent6>
        <a:srgbClr val="C5C5C5"/>
      </a:accent6>
      <a:hlink>
        <a:srgbClr val="1BAAAA"/>
      </a:hlink>
      <a:folHlink>
        <a:srgbClr val="20677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HA Template 10.24.16.potx" id="{54AA7439-DBDE-4580-AE58-864B0C7357F7}" vid="{8E1FAB3C-F302-4FD6-99CE-928430DC55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1376</TotalTime>
  <Words>1816</Words>
  <Application>Microsoft Office PowerPoint</Application>
  <PresentationFormat>Custom</PresentationFormat>
  <Paragraphs>210</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Century Gothic</vt:lpstr>
      <vt:lpstr>Corbel</vt:lpstr>
      <vt:lpstr>Gill Sans</vt:lpstr>
      <vt:lpstr>Papyrus</vt:lpstr>
      <vt:lpstr>Source Sans Pro</vt:lpstr>
      <vt:lpstr>Source Sans Pro ExtraLight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Hendry</dc:creator>
  <cp:lastModifiedBy>Emily Skehill</cp:lastModifiedBy>
  <cp:revision>47</cp:revision>
  <dcterms:created xsi:type="dcterms:W3CDTF">2019-02-11T18:35:50Z</dcterms:created>
  <dcterms:modified xsi:type="dcterms:W3CDTF">2019-08-20T17:56:41Z</dcterms:modified>
</cp:coreProperties>
</file>