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6" r:id="rId5"/>
    <p:sldId id="265" r:id="rId6"/>
    <p:sldId id="267" r:id="rId7"/>
    <p:sldId id="268" r:id="rId8"/>
    <p:sldId id="269" r:id="rId9"/>
    <p:sldId id="283" r:id="rId10"/>
    <p:sldId id="270" r:id="rId11"/>
    <p:sldId id="271" r:id="rId12"/>
    <p:sldId id="284" r:id="rId13"/>
    <p:sldId id="285" r:id="rId14"/>
    <p:sldId id="272" r:id="rId15"/>
    <p:sldId id="276" r:id="rId16"/>
    <p:sldId id="275" r:id="rId17"/>
    <p:sldId id="277" r:id="rId18"/>
    <p:sldId id="278" r:id="rId19"/>
    <p:sldId id="279" r:id="rId20"/>
    <p:sldId id="280" r:id="rId21"/>
    <p:sldId id="281" r:id="rId22"/>
    <p:sldId id="282" r:id="rId23"/>
    <p:sldId id="286" r:id="rId24"/>
  </p:sldIdLst>
  <p:sldSz cx="12192000" cy="6858000"/>
  <p:notesSz cx="7007225" cy="92932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85" autoAdjust="0"/>
    <p:restoredTop sz="94660"/>
  </p:normalViewPr>
  <p:slideViewPr>
    <p:cSldViewPr snapToGrid="0">
      <p:cViewPr varScale="1">
        <p:scale>
          <a:sx n="76" d="100"/>
          <a:sy n="76" d="100"/>
        </p:scale>
        <p:origin x="189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757881" y="185738"/>
            <a:ext cx="4337050" cy="692150"/>
          </a:xfrm>
        </p:spPr>
        <p:txBody>
          <a:bodyPr>
            <a:normAutofit/>
          </a:bodyPr>
          <a:lstStyle>
            <a:lvl1pPr>
              <a:defRPr sz="3600" b="0">
                <a:solidFill>
                  <a:schemeClr val="bg1"/>
                </a:solidFill>
                <a:latin typeface="Yu Gothic Medium" panose="020B0500000000000000" pitchFamily="34" charset="-128"/>
                <a:ea typeface="Yu Gothic Medium" panose="020B0500000000000000" pitchFamily="34" charset="-128"/>
              </a:defRPr>
            </a:lvl1pPr>
          </a:lstStyle>
          <a:p>
            <a:pPr lvl="0"/>
            <a:r>
              <a:rPr lang="en-US"/>
              <a:t>Edit Master text styles</a:t>
            </a:r>
          </a:p>
        </p:txBody>
      </p:sp>
    </p:spTree>
    <p:extLst>
      <p:ext uri="{BB962C8B-B14F-4D97-AF65-F5344CB8AC3E}">
        <p14:creationId xmlns:p14="http://schemas.microsoft.com/office/powerpoint/2010/main" val="209727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11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45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708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68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28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97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73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30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51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32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81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24225" y="365125"/>
            <a:ext cx="835025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027" name="Text Placeholder 2"/>
          <p:cNvSpPr>
            <a:spLocks noGrp="1"/>
          </p:cNvSpPr>
          <p:nvPr>
            <p:ph type="body" idx="1"/>
          </p:nvPr>
        </p:nvSpPr>
        <p:spPr bwMode="auto">
          <a:xfrm>
            <a:off x="3324225" y="2879725"/>
            <a:ext cx="835025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milestonesofrecoveryscale.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mailto:mors@mhala.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Subtitle 2"/>
          <p:cNvSpPr>
            <a:spLocks noGrp="1"/>
          </p:cNvSpPr>
          <p:nvPr>
            <p:ph type="subTitle" idx="4294967295"/>
          </p:nvPr>
        </p:nvSpPr>
        <p:spPr>
          <a:xfrm>
            <a:off x="3294063" y="2905918"/>
            <a:ext cx="8575675" cy="1655763"/>
          </a:xfrm>
        </p:spPr>
        <p:txBody>
          <a:bodyPr/>
          <a:lstStyle/>
          <a:p>
            <a:pPr algn="ctr"/>
            <a:r>
              <a:rPr lang="en-US" altLang="en-US" sz="2000" dirty="0">
                <a:solidFill>
                  <a:schemeClr val="bg1"/>
                </a:solidFill>
              </a:rPr>
              <a:t>Ben Harrington, MA Ed. , CEO </a:t>
            </a:r>
          </a:p>
          <a:p>
            <a:pPr algn="ctr"/>
            <a:r>
              <a:rPr lang="en-US" altLang="en-US" sz="2000" dirty="0">
                <a:solidFill>
                  <a:schemeClr val="bg1"/>
                </a:solidFill>
              </a:rPr>
              <a:t>Mental Health Association of East TN</a:t>
            </a:r>
          </a:p>
          <a:p>
            <a:pPr algn="ctr"/>
            <a:endParaRPr lang="en-US" altLang="en-US" sz="2000" dirty="0">
              <a:solidFill>
                <a:schemeClr val="bg1"/>
              </a:solidFill>
            </a:endParaRPr>
          </a:p>
          <a:p>
            <a:pPr algn="ctr"/>
            <a:r>
              <a:rPr lang="en-US" altLang="en-US" sz="2000" dirty="0">
                <a:solidFill>
                  <a:schemeClr val="bg1"/>
                </a:solidFill>
              </a:rPr>
              <a:t>Lisa Ragan, MSSW – Director, Office of Consumer Affairs and Peer Recovery Services </a:t>
            </a:r>
          </a:p>
          <a:p>
            <a:pPr algn="ctr"/>
            <a:r>
              <a:rPr lang="en-US" altLang="en-US" sz="2000" dirty="0">
                <a:solidFill>
                  <a:schemeClr val="bg1"/>
                </a:solidFill>
              </a:rPr>
              <a:t>Tennessee Department of Mental Health &amp; Substance Abuse Services</a:t>
            </a:r>
          </a:p>
        </p:txBody>
      </p:sp>
      <p:sp>
        <p:nvSpPr>
          <p:cNvPr id="14340" name="TextBox 5"/>
          <p:cNvSpPr txBox="1">
            <a:spLocks noChangeArrowheads="1"/>
          </p:cNvSpPr>
          <p:nvPr/>
        </p:nvSpPr>
        <p:spPr bwMode="auto">
          <a:xfrm>
            <a:off x="3294063" y="268288"/>
            <a:ext cx="82534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4000" dirty="0">
                <a:solidFill>
                  <a:schemeClr val="bg1"/>
                </a:solidFill>
              </a:rPr>
              <a:t>Innovations in Linkage </a:t>
            </a:r>
            <a:br>
              <a:rPr lang="en-US" altLang="en-US" sz="4000" dirty="0">
                <a:solidFill>
                  <a:schemeClr val="bg1"/>
                </a:solidFill>
              </a:rPr>
            </a:br>
            <a:r>
              <a:rPr lang="en-US" altLang="en-US" sz="4000" dirty="0">
                <a:solidFill>
                  <a:schemeClr val="bg1"/>
                </a:solidFill>
              </a:rPr>
              <a:t>&amp; Referral</a:t>
            </a:r>
            <a:endParaRPr lang="en-US" altLang="en-US" sz="4000" b="1" dirty="0">
              <a:solidFill>
                <a:schemeClr val="bg1"/>
              </a:solidFill>
              <a:latin typeface="Yu Gothic UI Semibold" panose="020B0700000000000000" pitchFamily="34" charset="-128"/>
              <a:ea typeface="Yu Gothic UI Semibold" panose="020B0700000000000000" pitchFamily="34" charset="-128"/>
            </a:endParaRPr>
          </a:p>
        </p:txBody>
      </p:sp>
      <p:sp>
        <p:nvSpPr>
          <p:cNvPr id="14341" name="Rectangle 6"/>
          <p:cNvSpPr>
            <a:spLocks noChangeArrowheads="1"/>
          </p:cNvSpPr>
          <p:nvPr/>
        </p:nvSpPr>
        <p:spPr bwMode="auto">
          <a:xfrm>
            <a:off x="298450" y="5808663"/>
            <a:ext cx="2384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Yu Gothic UI Semilight" panose="020B0400000000000000" pitchFamily="34" charset="-128"/>
                <a:ea typeface="Yu Gothic UI Semilight" panose="020B0400000000000000" pitchFamily="34" charset="-128"/>
              </a:rPr>
              <a:t>Washington, D.C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5A97AE09-D109-488A-AEDC-85C6AF69DC2A}"/>
              </a:ext>
            </a:extLst>
          </p:cNvPr>
          <p:cNvSpPr txBox="1">
            <a:spLocks noChangeArrowheads="1"/>
          </p:cNvSpPr>
          <p:nvPr/>
        </p:nvSpPr>
        <p:spPr>
          <a:xfrm>
            <a:off x="1060450" y="228600"/>
            <a:ext cx="10071100" cy="189706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altLang="en-US" sz="3600" dirty="0">
                <a:solidFill>
                  <a:schemeClr val="bg1"/>
                </a:solidFill>
              </a:rPr>
              <a:t>MORS Scale		--	What it looks like</a:t>
            </a:r>
            <a:br>
              <a:rPr lang="en-US" altLang="en-US" dirty="0">
                <a:solidFill>
                  <a:schemeClr val="bg1"/>
                </a:solidFill>
              </a:rPr>
            </a:br>
            <a:endParaRPr lang="en-US" altLang="en-US" dirty="0">
              <a:solidFill>
                <a:schemeClr val="bg1"/>
              </a:solidFill>
            </a:endParaRPr>
          </a:p>
        </p:txBody>
      </p:sp>
      <p:sp>
        <p:nvSpPr>
          <p:cNvPr id="3" name="Content Placeholder 10">
            <a:extLst>
              <a:ext uri="{FF2B5EF4-FFF2-40B4-BE49-F238E27FC236}">
                <a16:creationId xmlns:a16="http://schemas.microsoft.com/office/drawing/2014/main" id="{267C5A2E-AB72-4A01-8E58-64153176AD07}"/>
              </a:ext>
            </a:extLst>
          </p:cNvPr>
          <p:cNvSpPr txBox="1">
            <a:spLocks/>
          </p:cNvSpPr>
          <p:nvPr/>
        </p:nvSpPr>
        <p:spPr>
          <a:xfrm>
            <a:off x="960438" y="1480343"/>
            <a:ext cx="3751262" cy="5149057"/>
          </a:xfrm>
          <a:prstGeom prst="rect">
            <a:avLst/>
          </a:prstGeom>
        </p:spPr>
        <p:txBody>
          <a:bodyPr>
            <a:noAutofit/>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FontTx/>
              <a:buNone/>
              <a:defRPr/>
            </a:pPr>
            <a:r>
              <a:rPr lang="en-US" sz="1400" b="1" dirty="0"/>
              <a:t>1. Extreme Risk  </a:t>
            </a:r>
          </a:p>
          <a:p>
            <a:pPr>
              <a:lnSpc>
                <a:spcPct val="120000"/>
              </a:lnSpc>
              <a:spcBef>
                <a:spcPts val="0"/>
              </a:spcBef>
              <a:buFontTx/>
              <a:buNone/>
              <a:defRPr/>
            </a:pPr>
            <a:r>
              <a:rPr lang="en-US" sz="1400" b="1" dirty="0"/>
              <a:t>                               	 </a:t>
            </a:r>
          </a:p>
          <a:p>
            <a:pPr>
              <a:lnSpc>
                <a:spcPct val="120000"/>
              </a:lnSpc>
              <a:spcBef>
                <a:spcPts val="0"/>
              </a:spcBef>
              <a:buFontTx/>
              <a:buNone/>
              <a:defRPr/>
            </a:pPr>
            <a:r>
              <a:rPr lang="en-US" sz="1400" b="1" dirty="0"/>
              <a:t>2. High Risk / Not Engaged				 </a:t>
            </a:r>
          </a:p>
          <a:p>
            <a:pPr>
              <a:lnSpc>
                <a:spcPct val="120000"/>
              </a:lnSpc>
              <a:spcBef>
                <a:spcPts val="0"/>
              </a:spcBef>
              <a:buFontTx/>
              <a:buNone/>
              <a:defRPr/>
            </a:pPr>
            <a:r>
              <a:rPr lang="en-US" sz="1400" b="1" dirty="0"/>
              <a:t>3. High Risk / Engaged	</a:t>
            </a:r>
          </a:p>
          <a:p>
            <a:pPr>
              <a:lnSpc>
                <a:spcPct val="120000"/>
              </a:lnSpc>
              <a:spcBef>
                <a:spcPts val="0"/>
              </a:spcBef>
              <a:buFontTx/>
              <a:buNone/>
              <a:defRPr/>
            </a:pPr>
            <a:r>
              <a:rPr lang="en-US" sz="1400" b="1" dirty="0"/>
              <a:t> </a:t>
            </a:r>
          </a:p>
          <a:p>
            <a:pPr>
              <a:lnSpc>
                <a:spcPct val="120000"/>
              </a:lnSpc>
              <a:spcBef>
                <a:spcPts val="0"/>
              </a:spcBef>
              <a:buFontTx/>
              <a:buNone/>
              <a:defRPr/>
            </a:pPr>
            <a:r>
              <a:rPr lang="en-US" sz="1400" b="1" dirty="0"/>
              <a:t>4. Poorly Coping / Not Engaged</a:t>
            </a:r>
          </a:p>
          <a:p>
            <a:pPr>
              <a:lnSpc>
                <a:spcPct val="120000"/>
              </a:lnSpc>
              <a:spcBef>
                <a:spcPts val="0"/>
              </a:spcBef>
              <a:buFontTx/>
              <a:buNone/>
              <a:defRPr/>
            </a:pPr>
            <a:r>
              <a:rPr lang="en-US" sz="1400" b="1" dirty="0"/>
              <a:t>	</a:t>
            </a:r>
          </a:p>
          <a:p>
            <a:pPr>
              <a:lnSpc>
                <a:spcPct val="120000"/>
              </a:lnSpc>
              <a:spcBef>
                <a:spcPts val="0"/>
              </a:spcBef>
              <a:buFontTx/>
              <a:buNone/>
              <a:defRPr/>
            </a:pPr>
            <a:r>
              <a:rPr lang="en-US" sz="1400" b="1" dirty="0"/>
              <a:t>5. Poorly Coping / Engaged				 </a:t>
            </a:r>
          </a:p>
          <a:p>
            <a:pPr>
              <a:lnSpc>
                <a:spcPct val="120000"/>
              </a:lnSpc>
              <a:spcBef>
                <a:spcPts val="0"/>
              </a:spcBef>
              <a:buFontTx/>
              <a:buNone/>
              <a:defRPr/>
            </a:pPr>
            <a:r>
              <a:rPr lang="en-US" sz="1400" b="1" dirty="0"/>
              <a:t>6. Coping / Rehabilitating				</a:t>
            </a:r>
          </a:p>
          <a:p>
            <a:pPr>
              <a:lnSpc>
                <a:spcPct val="120000"/>
              </a:lnSpc>
              <a:spcBef>
                <a:spcPts val="0"/>
              </a:spcBef>
              <a:buFontTx/>
              <a:buNone/>
              <a:defRPr/>
            </a:pPr>
            <a:r>
              <a:rPr lang="en-US" sz="1400" b="1" dirty="0"/>
              <a:t>7. Early Recovery					</a:t>
            </a:r>
          </a:p>
          <a:p>
            <a:pPr>
              <a:lnSpc>
                <a:spcPct val="120000"/>
              </a:lnSpc>
              <a:spcBef>
                <a:spcPts val="0"/>
              </a:spcBef>
              <a:buFontTx/>
              <a:buNone/>
              <a:defRPr/>
            </a:pPr>
            <a:r>
              <a:rPr lang="en-US" sz="1400" b="1" dirty="0"/>
              <a:t>8. Advanced Recovery</a:t>
            </a:r>
          </a:p>
          <a:p>
            <a:pPr>
              <a:lnSpc>
                <a:spcPct val="120000"/>
              </a:lnSpc>
              <a:spcBef>
                <a:spcPts val="0"/>
              </a:spcBef>
              <a:buFontTx/>
              <a:buNone/>
              <a:defRPr/>
            </a:pPr>
            <a:endParaRPr lang="en-US" sz="1400" b="1" dirty="0"/>
          </a:p>
          <a:p>
            <a:pPr>
              <a:lnSpc>
                <a:spcPct val="120000"/>
              </a:lnSpc>
              <a:spcBef>
                <a:spcPts val="0"/>
              </a:spcBef>
              <a:buFontTx/>
              <a:buNone/>
              <a:defRPr/>
            </a:pPr>
            <a:endParaRPr lang="en-US" sz="1400" b="1" dirty="0"/>
          </a:p>
          <a:p>
            <a:pPr>
              <a:lnSpc>
                <a:spcPct val="120000"/>
              </a:lnSpc>
              <a:spcBef>
                <a:spcPts val="0"/>
              </a:spcBef>
              <a:buFontTx/>
              <a:buNone/>
              <a:defRPr/>
            </a:pPr>
            <a:endParaRPr lang="en-US" sz="1400" b="1" dirty="0"/>
          </a:p>
          <a:p>
            <a:pPr>
              <a:lnSpc>
                <a:spcPct val="120000"/>
              </a:lnSpc>
              <a:spcBef>
                <a:spcPts val="0"/>
              </a:spcBef>
              <a:defRPr/>
            </a:pPr>
            <a:r>
              <a:rPr lang="en-US" altLang="en-US" sz="1400" b="1" dirty="0">
                <a:hlinkClick r:id="rId2"/>
              </a:rPr>
              <a:t>http://milestonesofrecoveryscale.com/</a:t>
            </a:r>
            <a:r>
              <a:rPr lang="en-US" altLang="en-US" sz="1400" b="1" dirty="0"/>
              <a:t> </a:t>
            </a:r>
          </a:p>
          <a:p>
            <a:pPr>
              <a:lnSpc>
                <a:spcPct val="120000"/>
              </a:lnSpc>
              <a:spcBef>
                <a:spcPts val="0"/>
              </a:spcBef>
              <a:buFontTx/>
              <a:buNone/>
              <a:defRPr/>
            </a:pPr>
            <a:endParaRPr lang="en-US" sz="1400" b="1" dirty="0"/>
          </a:p>
          <a:p>
            <a:pPr>
              <a:lnSpc>
                <a:spcPct val="120000"/>
              </a:lnSpc>
              <a:spcBef>
                <a:spcPts val="0"/>
              </a:spcBef>
              <a:buFontTx/>
              <a:buNone/>
              <a:defRPr/>
            </a:pPr>
            <a:endParaRPr lang="en-US" sz="1400" b="1" dirty="0"/>
          </a:p>
          <a:p>
            <a:pPr>
              <a:buFontTx/>
              <a:buNone/>
              <a:defRPr/>
            </a:pPr>
            <a:r>
              <a:rPr lang="en-US" sz="1400" b="1" dirty="0"/>
              <a:t>					</a:t>
            </a:r>
          </a:p>
        </p:txBody>
      </p:sp>
      <p:sp>
        <p:nvSpPr>
          <p:cNvPr id="4" name="Content Placeholder 11">
            <a:extLst>
              <a:ext uri="{FF2B5EF4-FFF2-40B4-BE49-F238E27FC236}">
                <a16:creationId xmlns:a16="http://schemas.microsoft.com/office/drawing/2014/main" id="{FCA9FAFE-4415-4565-993D-C537011EDC4D}"/>
              </a:ext>
            </a:extLst>
          </p:cNvPr>
          <p:cNvSpPr txBox="1">
            <a:spLocks/>
          </p:cNvSpPr>
          <p:nvPr/>
        </p:nvSpPr>
        <p:spPr>
          <a:xfrm>
            <a:off x="4941888" y="1480343"/>
            <a:ext cx="6189662" cy="3897313"/>
          </a:xfrm>
          <a:prstGeom prst="rect">
            <a:avLst/>
          </a:prstGeom>
        </p:spPr>
        <p:txBody>
          <a:bodyPr>
            <a:noAutofit/>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a:lnSpc>
                <a:spcPct val="100000"/>
              </a:lnSpc>
              <a:spcBef>
                <a:spcPts val="0"/>
              </a:spcBef>
              <a:buFontTx/>
              <a:buAutoNum type="arabicPeriod"/>
              <a:defRPr/>
            </a:pPr>
            <a:r>
              <a:rPr lang="en-US" altLang="en-US" sz="1400" b="1" dirty="0"/>
              <a:t>Absolute DENIAL, must get sicker to be committed, or NEEDS CRISIS SERVICES or OTHER SERVICES NOW</a:t>
            </a:r>
          </a:p>
          <a:p>
            <a:pPr marL="385763" indent="-385763">
              <a:lnSpc>
                <a:spcPct val="100000"/>
              </a:lnSpc>
              <a:spcBef>
                <a:spcPts val="0"/>
              </a:spcBef>
              <a:buFontTx/>
              <a:buAutoNum type="arabicPeriod"/>
              <a:defRPr/>
            </a:pPr>
            <a:endParaRPr lang="en-US" altLang="en-US" sz="1400" b="1" dirty="0"/>
          </a:p>
          <a:p>
            <a:pPr marL="385763" indent="-385763">
              <a:lnSpc>
                <a:spcPct val="100000"/>
              </a:lnSpc>
              <a:spcBef>
                <a:spcPts val="0"/>
              </a:spcBef>
              <a:buFontTx/>
              <a:buAutoNum type="arabicPeriod"/>
              <a:defRPr/>
            </a:pPr>
            <a:r>
              <a:rPr lang="en-US" altLang="en-US" sz="1400" b="1" dirty="0"/>
              <a:t>Non-compliant, Has Been Hospitalized Frequently</a:t>
            </a:r>
          </a:p>
          <a:p>
            <a:pPr marL="385763" indent="-385763">
              <a:lnSpc>
                <a:spcPct val="100000"/>
              </a:lnSpc>
              <a:spcBef>
                <a:spcPts val="0"/>
              </a:spcBef>
              <a:buFontTx/>
              <a:buAutoNum type="arabicPeriod"/>
              <a:defRPr/>
            </a:pPr>
            <a:endParaRPr lang="en-US" altLang="en-US" sz="1400" b="1" dirty="0"/>
          </a:p>
          <a:p>
            <a:pPr marL="385763" indent="-385763">
              <a:lnSpc>
                <a:spcPct val="100000"/>
              </a:lnSpc>
              <a:spcBef>
                <a:spcPts val="0"/>
              </a:spcBef>
              <a:buFontTx/>
              <a:buAutoNum type="arabicPeriod"/>
              <a:defRPr/>
            </a:pPr>
            <a:r>
              <a:rPr lang="en-US" altLang="en-US" sz="1400" b="1" dirty="0"/>
              <a:t>IP or Recently diagnosed (DX), has started out-patient (OP) services</a:t>
            </a:r>
          </a:p>
          <a:p>
            <a:pPr marL="385763" indent="-385763">
              <a:lnSpc>
                <a:spcPct val="100000"/>
              </a:lnSpc>
              <a:spcBef>
                <a:spcPts val="0"/>
              </a:spcBef>
              <a:buFontTx/>
              <a:buAutoNum type="arabicPeriod"/>
              <a:defRPr/>
            </a:pPr>
            <a:endParaRPr lang="en-US" altLang="en-US" sz="1400" b="1" dirty="0"/>
          </a:p>
          <a:p>
            <a:pPr marL="385763" indent="-385763">
              <a:lnSpc>
                <a:spcPct val="100000"/>
              </a:lnSpc>
              <a:spcBef>
                <a:spcPts val="0"/>
              </a:spcBef>
              <a:buFontTx/>
              <a:buAutoNum type="arabicPeriod"/>
              <a:defRPr/>
            </a:pPr>
            <a:r>
              <a:rPr lang="en-US" altLang="en-US" sz="1400" b="1" dirty="0"/>
              <a:t>Recently diagnosed, missing appointments, not taking meds. NEEDS supports to stay connected to treatment, treatment supports and or substance abuse treatment                                                     </a:t>
            </a:r>
          </a:p>
          <a:p>
            <a:pPr marL="385763" indent="-385763">
              <a:lnSpc>
                <a:spcPct val="100000"/>
              </a:lnSpc>
              <a:spcBef>
                <a:spcPts val="0"/>
              </a:spcBef>
              <a:buFontTx/>
              <a:buNone/>
              <a:defRPr/>
            </a:pPr>
            <a:r>
              <a:rPr lang="en-US" altLang="en-US" sz="1400" b="1" dirty="0"/>
              <a:t>			</a:t>
            </a:r>
          </a:p>
          <a:p>
            <a:pPr marL="385763" indent="-385763">
              <a:lnSpc>
                <a:spcPct val="100000"/>
              </a:lnSpc>
              <a:spcBef>
                <a:spcPts val="0"/>
              </a:spcBef>
              <a:buFontTx/>
              <a:buNone/>
              <a:defRPr/>
            </a:pPr>
            <a:r>
              <a:rPr lang="en-US" altLang="en-US" sz="1400" b="1" dirty="0"/>
              <a:t>5.     Started  and engaged in treatment &amp; supports</a:t>
            </a:r>
          </a:p>
          <a:p>
            <a:pPr marL="385763" indent="-385763">
              <a:lnSpc>
                <a:spcPct val="100000"/>
              </a:lnSpc>
              <a:spcBef>
                <a:spcPts val="0"/>
              </a:spcBef>
              <a:buFontTx/>
              <a:buAutoNum type="arabicPeriod"/>
              <a:defRPr/>
            </a:pPr>
            <a:endParaRPr lang="en-US" altLang="en-US" sz="1400" b="1" dirty="0"/>
          </a:p>
          <a:p>
            <a:pPr marL="385763" indent="-385763">
              <a:lnSpc>
                <a:spcPct val="100000"/>
              </a:lnSpc>
              <a:spcBef>
                <a:spcPts val="0"/>
              </a:spcBef>
              <a:buFontTx/>
              <a:buNone/>
              <a:defRPr/>
            </a:pPr>
            <a:r>
              <a:rPr lang="en-US" altLang="en-US" sz="1400" b="1" dirty="0"/>
              <a:t>6.     Improved, more stability</a:t>
            </a:r>
          </a:p>
          <a:p>
            <a:pPr marL="385763" indent="-385763">
              <a:lnSpc>
                <a:spcPct val="100000"/>
              </a:lnSpc>
              <a:spcBef>
                <a:spcPts val="0"/>
              </a:spcBef>
              <a:buFontTx/>
              <a:buNone/>
              <a:defRPr/>
            </a:pPr>
            <a:endParaRPr lang="en-US" altLang="en-US" sz="1400" b="1" dirty="0"/>
          </a:p>
          <a:p>
            <a:pPr marL="385763" indent="-385763">
              <a:lnSpc>
                <a:spcPct val="100000"/>
              </a:lnSpc>
              <a:spcBef>
                <a:spcPts val="0"/>
              </a:spcBef>
              <a:buFontTx/>
              <a:buNone/>
              <a:defRPr/>
            </a:pPr>
            <a:endParaRPr lang="en-US" altLang="en-US" sz="1400" b="1" dirty="0"/>
          </a:p>
          <a:p>
            <a:pPr marL="385763" indent="-385763">
              <a:lnSpc>
                <a:spcPct val="100000"/>
              </a:lnSpc>
              <a:spcBef>
                <a:spcPts val="0"/>
              </a:spcBef>
              <a:buFontTx/>
              <a:buAutoNum type="arabicPeriod" startAt="7"/>
              <a:defRPr/>
            </a:pPr>
            <a:r>
              <a:rPr lang="en-US" altLang="en-US" sz="1400" b="1" dirty="0"/>
              <a:t>More independent, demonstrates less reliance on others</a:t>
            </a:r>
          </a:p>
          <a:p>
            <a:pPr marL="385763" indent="-385763">
              <a:lnSpc>
                <a:spcPct val="100000"/>
              </a:lnSpc>
              <a:spcBef>
                <a:spcPts val="0"/>
              </a:spcBef>
              <a:buFontTx/>
              <a:buAutoNum type="arabicPeriod" startAt="7"/>
              <a:defRPr/>
            </a:pPr>
            <a:endParaRPr lang="en-US" altLang="en-US" sz="1400" b="1" dirty="0"/>
          </a:p>
          <a:p>
            <a:pPr marL="385763" indent="-385763">
              <a:lnSpc>
                <a:spcPct val="100000"/>
              </a:lnSpc>
              <a:spcBef>
                <a:spcPts val="0"/>
              </a:spcBef>
              <a:buFontTx/>
              <a:buAutoNum type="arabicPeriod" startAt="7"/>
              <a:defRPr/>
            </a:pPr>
            <a:r>
              <a:rPr lang="en-US" altLang="en-US" sz="1400" b="1" dirty="0"/>
              <a:t>Independent, may not identify as having a psychiatric disability. Completely self-supporting. They are basically indistinguishable from their non-disabled neighbor</a:t>
            </a:r>
          </a:p>
          <a:p>
            <a:pPr>
              <a:lnSpc>
                <a:spcPct val="100000"/>
              </a:lnSpc>
              <a:spcBef>
                <a:spcPts val="0"/>
              </a:spcBef>
              <a:buFontTx/>
              <a:buNone/>
              <a:defRPr/>
            </a:pPr>
            <a:endParaRPr lang="en-US" altLang="en-US" sz="1400" b="1" dirty="0"/>
          </a:p>
          <a:p>
            <a:pPr marL="385763" indent="-385763">
              <a:lnSpc>
                <a:spcPct val="100000"/>
              </a:lnSpc>
              <a:spcBef>
                <a:spcPts val="0"/>
              </a:spcBef>
              <a:buFontTx/>
              <a:buNone/>
              <a:defRPr/>
            </a:pPr>
            <a:endParaRPr lang="en-US" altLang="en-US" sz="1400" b="1" dirty="0"/>
          </a:p>
          <a:p>
            <a:pPr marL="385763" indent="-385763">
              <a:lnSpc>
                <a:spcPct val="100000"/>
              </a:lnSpc>
              <a:spcBef>
                <a:spcPts val="0"/>
              </a:spcBef>
              <a:defRPr/>
            </a:pPr>
            <a:endParaRPr lang="en-US" altLang="en-US" sz="1400" b="1" dirty="0"/>
          </a:p>
          <a:p>
            <a:pPr marL="385763" indent="-385763">
              <a:lnSpc>
                <a:spcPct val="100000"/>
              </a:lnSpc>
              <a:spcBef>
                <a:spcPts val="0"/>
              </a:spcBef>
              <a:defRPr/>
            </a:pPr>
            <a:endParaRPr lang="en-US" altLang="en-US" sz="1400" b="1" dirty="0"/>
          </a:p>
        </p:txBody>
      </p:sp>
    </p:spTree>
    <p:extLst>
      <p:ext uri="{BB962C8B-B14F-4D97-AF65-F5344CB8AC3E}">
        <p14:creationId xmlns:p14="http://schemas.microsoft.com/office/powerpoint/2010/main" val="540700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F5EF4-3F99-456D-A6C2-62A511845216}"/>
              </a:ext>
            </a:extLst>
          </p:cNvPr>
          <p:cNvSpPr txBox="1">
            <a:spLocks noChangeArrowheads="1"/>
          </p:cNvSpPr>
          <p:nvPr/>
        </p:nvSpPr>
        <p:spPr bwMode="auto">
          <a:xfrm>
            <a:off x="2438400" y="1447800"/>
            <a:ext cx="7315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rgbClr val="336600"/>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a:noFill/>
                </a:ln>
                <a:solidFill>
                  <a:srgbClr val="336600"/>
                </a:solidFill>
                <a:effectLst/>
                <a:uLnTx/>
                <a:uFillTx/>
                <a:latin typeface="+mn-lt"/>
                <a:ea typeface="+mj-ea"/>
                <a:cs typeface="+mj-cs"/>
              </a:rPr>
              <a:t> </a:t>
            </a:r>
            <a:r>
              <a:rPr kumimoji="0" lang="en-US" altLang="en-US" sz="3600" b="1" i="0" u="none" strike="noStrike" kern="0" cap="none" spc="0" normalizeH="0" baseline="0" noProof="0" dirty="0">
                <a:ln>
                  <a:noFill/>
                </a:ln>
                <a:solidFill>
                  <a:srgbClr val="336600"/>
                </a:solidFill>
                <a:effectLst/>
                <a:uLnTx/>
                <a:uFillTx/>
                <a:latin typeface="+mn-lt"/>
                <a:ea typeface="+mj-ea"/>
                <a:cs typeface="+mj-cs"/>
              </a:rPr>
              <a:t>Peer Intensive Care Program</a:t>
            </a:r>
          </a:p>
        </p:txBody>
      </p:sp>
      <p:sp>
        <p:nvSpPr>
          <p:cNvPr id="5" name="Subtitle 2">
            <a:extLst>
              <a:ext uri="{FF2B5EF4-FFF2-40B4-BE49-F238E27FC236}">
                <a16:creationId xmlns:a16="http://schemas.microsoft.com/office/drawing/2014/main" id="{DA34D3B6-785D-4AD4-A955-165AD93FD3EA}"/>
              </a:ext>
            </a:extLst>
          </p:cNvPr>
          <p:cNvSpPr txBox="1">
            <a:spLocks noChangeArrowheads="1"/>
          </p:cNvSpPr>
          <p:nvPr/>
        </p:nvSpPr>
        <p:spPr bwMode="auto">
          <a:xfrm>
            <a:off x="1752600" y="2946400"/>
            <a:ext cx="78486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336600"/>
              </a:buClr>
              <a:buFontTx/>
              <a:buNone/>
              <a:defRPr sz="3200" b="1">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Char char="•"/>
              <a:defRPr sz="2400" b="1">
                <a:solidFill>
                  <a:schemeClr val="tx1"/>
                </a:solidFill>
                <a:latin typeface="+mn-lt"/>
              </a:defRPr>
            </a:lvl3pPr>
            <a:lvl4pPr marL="1600200" indent="-228600" algn="l" rtl="0" eaLnBrk="0" fontAlgn="base" hangingPunct="0">
              <a:spcBef>
                <a:spcPct val="10000"/>
              </a:spcBef>
              <a:spcAft>
                <a:spcPct val="0"/>
              </a:spcAft>
              <a:buClr>
                <a:srgbClr val="336600"/>
              </a:buClr>
              <a:buChar char="•"/>
              <a:defRPr sz="2000" i="1">
                <a:solidFill>
                  <a:schemeClr val="tx1"/>
                </a:solidFill>
                <a:latin typeface="+mn-lt"/>
              </a:defRPr>
            </a:lvl4pPr>
            <a:lvl5pPr marL="2057400" indent="-228600" algn="l" rtl="0" eaLnBrk="0" fontAlgn="base" hangingPunct="0">
              <a:spcBef>
                <a:spcPct val="10000"/>
              </a:spcBef>
              <a:spcAft>
                <a:spcPct val="0"/>
              </a:spcAft>
              <a:buClr>
                <a:srgbClr val="336600"/>
              </a:buClr>
              <a:buChar char="•"/>
              <a:defRPr sz="2000" b="1">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ts val="600"/>
              </a:spcAft>
              <a:buClr>
                <a:srgbClr val="336600"/>
              </a:buClr>
              <a:buSzTx/>
              <a:buFontTx/>
              <a:buNone/>
              <a:tabLst/>
              <a:defRPr/>
            </a:pPr>
            <a:r>
              <a:rPr kumimoji="0" lang="en-US" sz="2800" b="1" i="0" u="none" strike="noStrike" kern="0" cap="none" spc="0" normalizeH="0" baseline="0" noProof="0" dirty="0">
                <a:ln>
                  <a:noFill/>
                </a:ln>
                <a:solidFill>
                  <a:srgbClr val="000000"/>
                </a:solidFill>
                <a:effectLst/>
                <a:uLnTx/>
                <a:uFillTx/>
                <a:ea typeface="+mn-ea"/>
                <a:cs typeface="+mn-cs"/>
              </a:rPr>
              <a:t>Lisa Ragan, </a:t>
            </a:r>
            <a:r>
              <a:rPr kumimoji="0" lang="en-US" sz="2800" b="1" i="0" u="none" strike="noStrike" kern="0" cap="small" spc="0" normalizeH="0" baseline="0" noProof="0" dirty="0">
                <a:ln>
                  <a:noFill/>
                </a:ln>
                <a:solidFill>
                  <a:srgbClr val="000000"/>
                </a:solidFill>
                <a:effectLst/>
                <a:uLnTx/>
                <a:uFillTx/>
                <a:ea typeface="+mn-ea"/>
                <a:cs typeface="+mn-cs"/>
              </a:rPr>
              <a:t>mssw</a:t>
            </a:r>
          </a:p>
          <a:p>
            <a:pPr marL="0" marR="0" lvl="0" indent="0" algn="ctr" defTabSz="914400" rtl="0" eaLnBrk="0" fontAlgn="base" latinLnBrk="0" hangingPunct="0">
              <a:lnSpc>
                <a:spcPct val="100000"/>
              </a:lnSpc>
              <a:spcBef>
                <a:spcPct val="20000"/>
              </a:spcBef>
              <a:spcAft>
                <a:spcPts val="600"/>
              </a:spcAft>
              <a:buClr>
                <a:srgbClr val="336600"/>
              </a:buClr>
              <a:buSzTx/>
              <a:buFontTx/>
              <a:buNone/>
              <a:tabLst/>
              <a:defRPr/>
            </a:pPr>
            <a:endParaRPr kumimoji="0" lang="en-US" sz="2800" b="1" i="0" u="none" strike="noStrike" kern="0" cap="small" spc="0" normalizeH="0" baseline="0" noProof="0" dirty="0">
              <a:ln>
                <a:noFill/>
              </a:ln>
              <a:solidFill>
                <a:srgbClr val="000000"/>
              </a:solidFill>
              <a:effectLst/>
              <a:uLnTx/>
              <a:uFillTx/>
              <a:ea typeface="+mn-ea"/>
              <a:cs typeface="+mn-cs"/>
            </a:endParaRPr>
          </a:p>
          <a:p>
            <a:pPr marL="0" marR="0" lvl="0" indent="0" algn="ctr" defTabSz="914400" rtl="0" eaLnBrk="0" fontAlgn="base" latinLnBrk="0" hangingPunct="0">
              <a:lnSpc>
                <a:spcPct val="100000"/>
              </a:lnSpc>
              <a:spcBef>
                <a:spcPct val="20000"/>
              </a:spcBef>
              <a:spcAft>
                <a:spcPts val="600"/>
              </a:spcAft>
              <a:buClr>
                <a:srgbClr val="336600"/>
              </a:buClr>
              <a:buSzTx/>
              <a:buFontTx/>
              <a:buNone/>
              <a:tabLst/>
              <a:defRPr/>
            </a:pPr>
            <a:r>
              <a:rPr kumimoji="0" lang="en-US" sz="2800" b="1" i="0" u="none" strike="noStrike" kern="0" cap="none" spc="0" normalizeH="0" baseline="0" noProof="0" dirty="0">
                <a:ln>
                  <a:noFill/>
                </a:ln>
                <a:solidFill>
                  <a:srgbClr val="000000"/>
                </a:solidFill>
                <a:effectLst/>
                <a:uLnTx/>
                <a:uFillTx/>
                <a:ea typeface="+mn-ea"/>
                <a:cs typeface="+mn-cs"/>
              </a:rPr>
              <a:t>Director of Consumer Affairs and Peer Recovery Services</a:t>
            </a:r>
          </a:p>
          <a:p>
            <a:pPr marL="0" marR="0" lvl="0" indent="0" algn="ctr" defTabSz="914400" rtl="0" eaLnBrk="0" fontAlgn="base" latinLnBrk="0" hangingPunct="0">
              <a:lnSpc>
                <a:spcPct val="100000"/>
              </a:lnSpc>
              <a:spcBef>
                <a:spcPct val="20000"/>
              </a:spcBef>
              <a:spcAft>
                <a:spcPts val="600"/>
              </a:spcAft>
              <a:buClr>
                <a:srgbClr val="336600"/>
              </a:buClr>
              <a:buSzTx/>
              <a:buFontTx/>
              <a:buNone/>
              <a:tabLst/>
              <a:defRPr/>
            </a:pPr>
            <a:r>
              <a:rPr kumimoji="0" lang="en-US" sz="2800" b="1" i="0" u="none" strike="noStrike" kern="0" cap="none" spc="0" normalizeH="0" baseline="0" noProof="0" dirty="0">
                <a:ln>
                  <a:noFill/>
                </a:ln>
                <a:solidFill>
                  <a:srgbClr val="000000"/>
                </a:solidFill>
                <a:effectLst/>
                <a:uLnTx/>
                <a:uFillTx/>
                <a:ea typeface="+mn-ea"/>
                <a:cs typeface="+mn-cs"/>
              </a:rPr>
              <a:t>Tennessee Department of Mental Health and Substance Abuse Services</a:t>
            </a:r>
          </a:p>
        </p:txBody>
      </p:sp>
    </p:spTree>
    <p:extLst>
      <p:ext uri="{BB962C8B-B14F-4D97-AF65-F5344CB8AC3E}">
        <p14:creationId xmlns:p14="http://schemas.microsoft.com/office/powerpoint/2010/main" val="2133831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F5EF4-3F99-456D-A6C2-62A511845216}"/>
              </a:ext>
            </a:extLst>
          </p:cNvPr>
          <p:cNvSpPr txBox="1">
            <a:spLocks noChangeArrowheads="1"/>
          </p:cNvSpPr>
          <p:nvPr/>
        </p:nvSpPr>
        <p:spPr bwMode="auto">
          <a:xfrm>
            <a:off x="2438400" y="1447800"/>
            <a:ext cx="7315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rgbClr val="336600"/>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a:noFill/>
                </a:ln>
                <a:solidFill>
                  <a:srgbClr val="336600"/>
                </a:solidFill>
                <a:effectLst/>
                <a:uLnTx/>
                <a:uFillTx/>
                <a:latin typeface="+mn-lt"/>
                <a:ea typeface="+mj-ea"/>
                <a:cs typeface="+mj-cs"/>
              </a:rPr>
              <a:t> </a:t>
            </a:r>
            <a:r>
              <a:rPr kumimoji="0" lang="en-US" altLang="en-US" sz="3600" b="1" i="0" u="none" strike="noStrike" kern="0" cap="none" spc="0" normalizeH="0" baseline="0" noProof="0" dirty="0">
                <a:ln>
                  <a:noFill/>
                </a:ln>
                <a:solidFill>
                  <a:srgbClr val="336600"/>
                </a:solidFill>
                <a:effectLst/>
                <a:uLnTx/>
                <a:uFillTx/>
                <a:latin typeface="+mn-lt"/>
                <a:ea typeface="+mj-ea"/>
                <a:cs typeface="+mj-cs"/>
              </a:rPr>
              <a:t>Peer Intensive Care Program</a:t>
            </a:r>
          </a:p>
        </p:txBody>
      </p:sp>
      <p:sp>
        <p:nvSpPr>
          <p:cNvPr id="5" name="Subtitle 2">
            <a:extLst>
              <a:ext uri="{FF2B5EF4-FFF2-40B4-BE49-F238E27FC236}">
                <a16:creationId xmlns:a16="http://schemas.microsoft.com/office/drawing/2014/main" id="{DA34D3B6-785D-4AD4-A955-165AD93FD3EA}"/>
              </a:ext>
            </a:extLst>
          </p:cNvPr>
          <p:cNvSpPr txBox="1">
            <a:spLocks noChangeArrowheads="1"/>
          </p:cNvSpPr>
          <p:nvPr/>
        </p:nvSpPr>
        <p:spPr bwMode="auto">
          <a:xfrm>
            <a:off x="1752600" y="2946400"/>
            <a:ext cx="78486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336600"/>
              </a:buClr>
              <a:buFontTx/>
              <a:buNone/>
              <a:defRPr sz="3200" b="1">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Char char="•"/>
              <a:defRPr sz="2400" b="1">
                <a:solidFill>
                  <a:schemeClr val="tx1"/>
                </a:solidFill>
                <a:latin typeface="+mn-lt"/>
              </a:defRPr>
            </a:lvl3pPr>
            <a:lvl4pPr marL="1600200" indent="-228600" algn="l" rtl="0" eaLnBrk="0" fontAlgn="base" hangingPunct="0">
              <a:spcBef>
                <a:spcPct val="10000"/>
              </a:spcBef>
              <a:spcAft>
                <a:spcPct val="0"/>
              </a:spcAft>
              <a:buClr>
                <a:srgbClr val="336600"/>
              </a:buClr>
              <a:buChar char="•"/>
              <a:defRPr sz="2000" i="1">
                <a:solidFill>
                  <a:schemeClr val="tx1"/>
                </a:solidFill>
                <a:latin typeface="+mn-lt"/>
              </a:defRPr>
            </a:lvl4pPr>
            <a:lvl5pPr marL="2057400" indent="-228600" algn="l" rtl="0" eaLnBrk="0" fontAlgn="base" hangingPunct="0">
              <a:spcBef>
                <a:spcPct val="10000"/>
              </a:spcBef>
              <a:spcAft>
                <a:spcPct val="0"/>
              </a:spcAft>
              <a:buClr>
                <a:srgbClr val="336600"/>
              </a:buClr>
              <a:buChar char="•"/>
              <a:defRPr sz="2000" b="1">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ts val="600"/>
              </a:spcAft>
              <a:buClr>
                <a:srgbClr val="336600"/>
              </a:buClr>
              <a:buSzTx/>
              <a:buFontTx/>
              <a:buNone/>
              <a:tabLst/>
              <a:defRPr/>
            </a:pPr>
            <a:r>
              <a:rPr kumimoji="0" lang="en-US" sz="2800" b="1" i="0" u="none" strike="noStrike" kern="0" cap="none" spc="0" normalizeH="0" baseline="0" noProof="0" dirty="0">
                <a:ln>
                  <a:noFill/>
                </a:ln>
                <a:solidFill>
                  <a:srgbClr val="000000"/>
                </a:solidFill>
                <a:effectLst/>
                <a:uLnTx/>
                <a:uFillTx/>
                <a:ea typeface="+mn-ea"/>
                <a:cs typeface="+mn-cs"/>
              </a:rPr>
              <a:t>Stacey A. Murphy, </a:t>
            </a:r>
            <a:r>
              <a:rPr kumimoji="0" lang="en-US" sz="2800" b="1" i="0" u="none" strike="noStrike" kern="0" cap="small" spc="0" normalizeH="0" baseline="0" noProof="0" dirty="0">
                <a:ln>
                  <a:noFill/>
                </a:ln>
                <a:solidFill>
                  <a:srgbClr val="000000"/>
                </a:solidFill>
                <a:effectLst/>
                <a:uLnTx/>
                <a:uFillTx/>
                <a:ea typeface="+mn-ea"/>
                <a:cs typeface="+mn-cs"/>
              </a:rPr>
              <a:t>bs</a:t>
            </a:r>
          </a:p>
          <a:p>
            <a:pPr marL="0" marR="0" lvl="0" indent="0" algn="ctr" defTabSz="914400" rtl="0" eaLnBrk="0" fontAlgn="base" latinLnBrk="0" hangingPunct="0">
              <a:lnSpc>
                <a:spcPct val="100000"/>
              </a:lnSpc>
              <a:spcBef>
                <a:spcPct val="20000"/>
              </a:spcBef>
              <a:spcAft>
                <a:spcPts val="600"/>
              </a:spcAft>
              <a:buClr>
                <a:srgbClr val="336600"/>
              </a:buClr>
              <a:buSzTx/>
              <a:buFontTx/>
              <a:buNone/>
              <a:tabLst/>
              <a:defRPr/>
            </a:pPr>
            <a:endParaRPr kumimoji="0" lang="en-US" sz="2800" b="1" i="0" u="none" strike="noStrike" kern="0" cap="small" spc="0" normalizeH="0" baseline="0" noProof="0" dirty="0">
              <a:ln>
                <a:noFill/>
              </a:ln>
              <a:solidFill>
                <a:srgbClr val="000000"/>
              </a:solidFill>
              <a:effectLst/>
              <a:uLnTx/>
              <a:uFillTx/>
              <a:ea typeface="+mn-ea"/>
              <a:cs typeface="+mn-cs"/>
            </a:endParaRPr>
          </a:p>
          <a:p>
            <a:pPr marL="0" marR="0" lvl="0" indent="0" algn="ctr" defTabSz="914400" rtl="0" eaLnBrk="0" fontAlgn="base" latinLnBrk="0" hangingPunct="0">
              <a:lnSpc>
                <a:spcPct val="100000"/>
              </a:lnSpc>
              <a:spcBef>
                <a:spcPct val="20000"/>
              </a:spcBef>
              <a:spcAft>
                <a:spcPts val="600"/>
              </a:spcAft>
              <a:buClr>
                <a:srgbClr val="336600"/>
              </a:buClr>
              <a:buSzTx/>
              <a:buFontTx/>
              <a:buNone/>
              <a:tabLst/>
              <a:defRPr/>
            </a:pPr>
            <a:r>
              <a:rPr kumimoji="0" lang="en-US" sz="2800" b="1" i="0" u="none" strike="noStrike" kern="0" cap="none" spc="0" normalizeH="0" baseline="0" noProof="0" dirty="0">
                <a:ln>
                  <a:noFill/>
                </a:ln>
                <a:solidFill>
                  <a:srgbClr val="000000"/>
                </a:solidFill>
                <a:effectLst/>
                <a:uLnTx/>
                <a:uFillTx/>
                <a:ea typeface="+mn-ea"/>
                <a:cs typeface="+mn-cs"/>
              </a:rPr>
              <a:t>Chief Operating Officer</a:t>
            </a:r>
          </a:p>
          <a:p>
            <a:pPr marL="0" marR="0" lvl="0" indent="0" algn="ctr" defTabSz="914400" rtl="0" eaLnBrk="0" fontAlgn="base" latinLnBrk="0" hangingPunct="0">
              <a:lnSpc>
                <a:spcPct val="100000"/>
              </a:lnSpc>
              <a:spcBef>
                <a:spcPct val="20000"/>
              </a:spcBef>
              <a:spcAft>
                <a:spcPts val="600"/>
              </a:spcAft>
              <a:buClr>
                <a:srgbClr val="336600"/>
              </a:buClr>
              <a:buSzTx/>
              <a:buFontTx/>
              <a:buNone/>
              <a:tabLst/>
              <a:defRPr/>
            </a:pPr>
            <a:r>
              <a:rPr kumimoji="0" lang="en-US" sz="2800" b="1" i="0" u="none" strike="noStrike" kern="0" cap="none" spc="0" normalizeH="0" baseline="0" noProof="0" dirty="0">
                <a:ln>
                  <a:noFill/>
                </a:ln>
                <a:solidFill>
                  <a:srgbClr val="000000"/>
                </a:solidFill>
                <a:effectLst/>
                <a:uLnTx/>
                <a:uFillTx/>
                <a:ea typeface="+mn-ea"/>
                <a:cs typeface="+mn-cs"/>
              </a:rPr>
              <a:t>Tennessee Mental Health Consumers’ Association</a:t>
            </a:r>
          </a:p>
        </p:txBody>
      </p:sp>
    </p:spTree>
    <p:extLst>
      <p:ext uri="{BB962C8B-B14F-4D97-AF65-F5344CB8AC3E}">
        <p14:creationId xmlns:p14="http://schemas.microsoft.com/office/powerpoint/2010/main" val="1363572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F5EF4-3F99-456D-A6C2-62A511845216}"/>
              </a:ext>
            </a:extLst>
          </p:cNvPr>
          <p:cNvSpPr txBox="1">
            <a:spLocks noChangeArrowheads="1"/>
          </p:cNvSpPr>
          <p:nvPr/>
        </p:nvSpPr>
        <p:spPr bwMode="auto">
          <a:xfrm>
            <a:off x="2438400" y="1447800"/>
            <a:ext cx="7315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rgbClr val="336600"/>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a:noFill/>
                </a:ln>
                <a:solidFill>
                  <a:srgbClr val="336600"/>
                </a:solidFill>
                <a:effectLst/>
                <a:uLnTx/>
                <a:uFillTx/>
                <a:latin typeface="+mn-lt"/>
                <a:ea typeface="+mj-ea"/>
                <a:cs typeface="+mj-cs"/>
              </a:rPr>
              <a:t> </a:t>
            </a:r>
            <a:r>
              <a:rPr kumimoji="0" lang="en-US" altLang="en-US" sz="3600" b="1" i="0" u="none" strike="noStrike" kern="0" cap="none" spc="0" normalizeH="0" baseline="0" noProof="0" dirty="0">
                <a:ln>
                  <a:noFill/>
                </a:ln>
                <a:solidFill>
                  <a:srgbClr val="336600"/>
                </a:solidFill>
                <a:effectLst/>
                <a:uLnTx/>
                <a:uFillTx/>
                <a:latin typeface="+mn-lt"/>
                <a:ea typeface="+mj-ea"/>
                <a:cs typeface="+mj-cs"/>
              </a:rPr>
              <a:t>Peer Intensive Care Program</a:t>
            </a:r>
          </a:p>
        </p:txBody>
      </p:sp>
      <p:sp>
        <p:nvSpPr>
          <p:cNvPr id="5" name="Subtitle 2">
            <a:extLst>
              <a:ext uri="{FF2B5EF4-FFF2-40B4-BE49-F238E27FC236}">
                <a16:creationId xmlns:a16="http://schemas.microsoft.com/office/drawing/2014/main" id="{DA34D3B6-785D-4AD4-A955-165AD93FD3EA}"/>
              </a:ext>
            </a:extLst>
          </p:cNvPr>
          <p:cNvSpPr txBox="1">
            <a:spLocks noChangeArrowheads="1"/>
          </p:cNvSpPr>
          <p:nvPr/>
        </p:nvSpPr>
        <p:spPr bwMode="auto">
          <a:xfrm>
            <a:off x="1752600" y="2946400"/>
            <a:ext cx="78486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336600"/>
              </a:buClr>
              <a:buFontTx/>
              <a:buNone/>
              <a:defRPr sz="3200" b="1">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Char char="•"/>
              <a:defRPr sz="2400" b="1">
                <a:solidFill>
                  <a:schemeClr val="tx1"/>
                </a:solidFill>
                <a:latin typeface="+mn-lt"/>
              </a:defRPr>
            </a:lvl3pPr>
            <a:lvl4pPr marL="1600200" indent="-228600" algn="l" rtl="0" eaLnBrk="0" fontAlgn="base" hangingPunct="0">
              <a:spcBef>
                <a:spcPct val="10000"/>
              </a:spcBef>
              <a:spcAft>
                <a:spcPct val="0"/>
              </a:spcAft>
              <a:buClr>
                <a:srgbClr val="336600"/>
              </a:buClr>
              <a:buChar char="•"/>
              <a:defRPr sz="2000" i="1">
                <a:solidFill>
                  <a:schemeClr val="tx1"/>
                </a:solidFill>
                <a:latin typeface="+mn-lt"/>
              </a:defRPr>
            </a:lvl4pPr>
            <a:lvl5pPr marL="2057400" indent="-228600" algn="l" rtl="0" eaLnBrk="0" fontAlgn="base" hangingPunct="0">
              <a:spcBef>
                <a:spcPct val="10000"/>
              </a:spcBef>
              <a:spcAft>
                <a:spcPct val="0"/>
              </a:spcAft>
              <a:buClr>
                <a:srgbClr val="336600"/>
              </a:buClr>
              <a:buChar char="•"/>
              <a:defRPr sz="2000" b="1">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a:lstStyle>
          <a:p>
            <a:pPr lvl="0" algn="ctr">
              <a:spcAft>
                <a:spcPts val="600"/>
              </a:spcAft>
              <a:defRPr/>
            </a:pPr>
            <a:r>
              <a:rPr kumimoji="0" lang="en-US" sz="2800" b="1" i="0" u="none" strike="noStrike" kern="0" cap="none" spc="0" normalizeH="0" baseline="0" noProof="0" dirty="0">
                <a:ln>
                  <a:noFill/>
                </a:ln>
                <a:solidFill>
                  <a:srgbClr val="000000"/>
                </a:solidFill>
                <a:effectLst/>
                <a:uLnTx/>
                <a:uFillTx/>
                <a:ea typeface="+mn-ea"/>
                <a:cs typeface="+mn-cs"/>
              </a:rPr>
              <a:t>Tamara Martin, </a:t>
            </a:r>
            <a:r>
              <a:rPr lang="en-US" sz="2800" kern="0" cap="small" dirty="0">
                <a:solidFill>
                  <a:srgbClr val="000000"/>
                </a:solidFill>
              </a:rPr>
              <a:t>mhr</a:t>
            </a:r>
          </a:p>
          <a:p>
            <a:pPr marL="0" marR="0" lvl="0" indent="0" algn="ctr" defTabSz="914400" rtl="0" eaLnBrk="0" fontAlgn="base" latinLnBrk="0" hangingPunct="0">
              <a:lnSpc>
                <a:spcPct val="100000"/>
              </a:lnSpc>
              <a:spcBef>
                <a:spcPct val="20000"/>
              </a:spcBef>
              <a:spcAft>
                <a:spcPts val="600"/>
              </a:spcAft>
              <a:buClr>
                <a:srgbClr val="336600"/>
              </a:buClr>
              <a:buSzTx/>
              <a:buFontTx/>
              <a:buNone/>
              <a:tabLst/>
              <a:defRPr/>
            </a:pPr>
            <a:endParaRPr kumimoji="0" lang="en-US" sz="2800" b="1" i="0" u="none" strike="noStrike" kern="0" cap="small" spc="0" normalizeH="0" baseline="0" noProof="0" dirty="0">
              <a:ln>
                <a:noFill/>
              </a:ln>
              <a:solidFill>
                <a:srgbClr val="000000"/>
              </a:solidFill>
              <a:effectLst/>
              <a:uLnTx/>
              <a:uFillTx/>
              <a:ea typeface="+mn-ea"/>
              <a:cs typeface="+mn-cs"/>
            </a:endParaRPr>
          </a:p>
          <a:p>
            <a:pPr marL="0" marR="0" lvl="0" indent="0" algn="ctr" defTabSz="914400" rtl="0" eaLnBrk="0" fontAlgn="base" latinLnBrk="0" hangingPunct="0">
              <a:lnSpc>
                <a:spcPct val="100000"/>
              </a:lnSpc>
              <a:spcBef>
                <a:spcPct val="20000"/>
              </a:spcBef>
              <a:spcAft>
                <a:spcPts val="600"/>
              </a:spcAft>
              <a:buClr>
                <a:srgbClr val="336600"/>
              </a:buClr>
              <a:buSzTx/>
              <a:buFontTx/>
              <a:buNone/>
              <a:tabLst/>
              <a:defRPr/>
            </a:pPr>
            <a:r>
              <a:rPr kumimoji="0" lang="en-US" sz="2800" b="1" i="0" u="none" strike="noStrike" kern="0" cap="none" spc="0" normalizeH="0" baseline="0" noProof="0" dirty="0">
                <a:ln>
                  <a:noFill/>
                </a:ln>
                <a:solidFill>
                  <a:srgbClr val="000000"/>
                </a:solidFill>
                <a:effectLst/>
                <a:uLnTx/>
                <a:uFillTx/>
                <a:ea typeface="+mn-ea"/>
                <a:cs typeface="+mn-cs"/>
              </a:rPr>
              <a:t>Director, Peer Intensive Care Program</a:t>
            </a:r>
          </a:p>
          <a:p>
            <a:pPr marL="0" marR="0" lvl="0" indent="0" algn="ctr" defTabSz="914400" rtl="0" eaLnBrk="0" fontAlgn="base" latinLnBrk="0" hangingPunct="0">
              <a:lnSpc>
                <a:spcPct val="100000"/>
              </a:lnSpc>
              <a:spcBef>
                <a:spcPct val="20000"/>
              </a:spcBef>
              <a:spcAft>
                <a:spcPts val="600"/>
              </a:spcAft>
              <a:buClr>
                <a:srgbClr val="336600"/>
              </a:buClr>
              <a:buSzTx/>
              <a:buFontTx/>
              <a:buNone/>
              <a:tabLst/>
              <a:defRPr/>
            </a:pPr>
            <a:r>
              <a:rPr kumimoji="0" lang="en-US" sz="2800" b="1" i="0" u="none" strike="noStrike" kern="0" cap="none" spc="0" normalizeH="0" baseline="0" noProof="0" dirty="0">
                <a:ln>
                  <a:noFill/>
                </a:ln>
                <a:solidFill>
                  <a:srgbClr val="000000"/>
                </a:solidFill>
                <a:effectLst/>
                <a:uLnTx/>
                <a:uFillTx/>
                <a:ea typeface="+mn-ea"/>
                <a:cs typeface="+mn-cs"/>
              </a:rPr>
              <a:t>Tennessee Mental Health Consumers’ Association</a:t>
            </a:r>
          </a:p>
        </p:txBody>
      </p:sp>
    </p:spTree>
    <p:extLst>
      <p:ext uri="{BB962C8B-B14F-4D97-AF65-F5344CB8AC3E}">
        <p14:creationId xmlns:p14="http://schemas.microsoft.com/office/powerpoint/2010/main" val="212198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1BB4CF33-4948-4867-B58C-3D930F3790C4}"/>
              </a:ext>
            </a:extLst>
          </p:cNvPr>
          <p:cNvSpPr txBox="1">
            <a:spLocks noChangeArrowheads="1"/>
          </p:cNvSpPr>
          <p:nvPr/>
        </p:nvSpPr>
        <p:spPr>
          <a:xfrm>
            <a:off x="744538" y="1816100"/>
            <a:ext cx="9555162" cy="3684588"/>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altLang="en-US" b="1" dirty="0"/>
              <a:t>Transformation Transfer Initiative (TTI) Grant from </a:t>
            </a:r>
            <a:r>
              <a:rPr lang="en-US" altLang="en-US" b="1"/>
              <a:t>SAMHSA </a:t>
            </a:r>
            <a:endParaRPr lang="en-US" altLang="en-US" b="1" dirty="0"/>
          </a:p>
          <a:p>
            <a:pPr>
              <a:spcAft>
                <a:spcPts val="600"/>
              </a:spcAft>
            </a:pPr>
            <a:r>
              <a:rPr lang="en-US" altLang="en-US" b="1" dirty="0"/>
              <a:t>SAMHSA Statewide Consumer Network grant</a:t>
            </a:r>
          </a:p>
          <a:p>
            <a:pPr>
              <a:spcAft>
                <a:spcPts val="600"/>
              </a:spcAft>
            </a:pPr>
            <a:r>
              <a:rPr lang="en-US" altLang="en-US" b="1" dirty="0"/>
              <a:t>Both grants focus on systems change and emphasize developing partnerships</a:t>
            </a:r>
          </a:p>
        </p:txBody>
      </p:sp>
      <p:sp>
        <p:nvSpPr>
          <p:cNvPr id="3" name="Title 1">
            <a:extLst>
              <a:ext uri="{FF2B5EF4-FFF2-40B4-BE49-F238E27FC236}">
                <a16:creationId xmlns:a16="http://schemas.microsoft.com/office/drawing/2014/main" id="{6199474A-789B-4802-A7CC-7B18AF5D11DE}"/>
              </a:ext>
            </a:extLst>
          </p:cNvPr>
          <p:cNvSpPr txBox="1">
            <a:spLocks noChangeArrowheads="1"/>
          </p:cNvSpPr>
          <p:nvPr/>
        </p:nvSpPr>
        <p:spPr>
          <a:xfrm>
            <a:off x="3348038" y="149225"/>
            <a:ext cx="7886700" cy="82391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altLang="en-US" sz="3600" dirty="0">
                <a:solidFill>
                  <a:schemeClr val="bg1"/>
                </a:solidFill>
              </a:rPr>
              <a:t>Peer Intensive Care Program</a:t>
            </a:r>
          </a:p>
        </p:txBody>
      </p:sp>
    </p:spTree>
    <p:extLst>
      <p:ext uri="{BB962C8B-B14F-4D97-AF65-F5344CB8AC3E}">
        <p14:creationId xmlns:p14="http://schemas.microsoft.com/office/powerpoint/2010/main" val="3568034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7815BF-4DB1-47C5-8DA0-90599C297172}"/>
              </a:ext>
            </a:extLst>
          </p:cNvPr>
          <p:cNvSpPr txBox="1">
            <a:spLocks noChangeArrowheads="1"/>
          </p:cNvSpPr>
          <p:nvPr/>
        </p:nvSpPr>
        <p:spPr>
          <a:xfrm>
            <a:off x="457200" y="2057400"/>
            <a:ext cx="9880600" cy="4068763"/>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altLang="en-US" b="1" dirty="0"/>
              <a:t>Tennessee Mental Health Consumers’ Association (TMHCA)</a:t>
            </a:r>
          </a:p>
          <a:p>
            <a:pPr>
              <a:spcAft>
                <a:spcPts val="600"/>
              </a:spcAft>
            </a:pPr>
            <a:r>
              <a:rPr lang="en-US" altLang="en-US" b="1" dirty="0"/>
              <a:t>100% peer-run, peer-led statewide organization</a:t>
            </a:r>
          </a:p>
          <a:p>
            <a:pPr>
              <a:spcAft>
                <a:spcPts val="600"/>
              </a:spcAft>
            </a:pPr>
            <a:r>
              <a:rPr lang="en-US" altLang="en-US" b="1" dirty="0"/>
              <a:t>“Giving people with mental illness a reason to believe since 1988.”</a:t>
            </a:r>
          </a:p>
        </p:txBody>
      </p:sp>
      <p:sp>
        <p:nvSpPr>
          <p:cNvPr id="4" name="Title 1">
            <a:extLst>
              <a:ext uri="{FF2B5EF4-FFF2-40B4-BE49-F238E27FC236}">
                <a16:creationId xmlns:a16="http://schemas.microsoft.com/office/drawing/2014/main" id="{7C11CA59-CA90-4DC5-961F-1B5797D77D63}"/>
              </a:ext>
            </a:extLst>
          </p:cNvPr>
          <p:cNvSpPr txBox="1">
            <a:spLocks noChangeArrowheads="1"/>
          </p:cNvSpPr>
          <p:nvPr/>
        </p:nvSpPr>
        <p:spPr>
          <a:xfrm>
            <a:off x="3348038" y="149225"/>
            <a:ext cx="7886700" cy="82391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altLang="en-US" sz="3600" dirty="0">
                <a:solidFill>
                  <a:schemeClr val="bg1"/>
                </a:solidFill>
              </a:rPr>
              <a:t>Peer Intensive Care Program</a:t>
            </a:r>
          </a:p>
        </p:txBody>
      </p:sp>
    </p:spTree>
    <p:extLst>
      <p:ext uri="{BB962C8B-B14F-4D97-AF65-F5344CB8AC3E}">
        <p14:creationId xmlns:p14="http://schemas.microsoft.com/office/powerpoint/2010/main" val="2343126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8212F0C-C227-420B-8BE1-61ABB7DD7006}"/>
              </a:ext>
            </a:extLst>
          </p:cNvPr>
          <p:cNvSpPr txBox="1">
            <a:spLocks noChangeArrowheads="1"/>
          </p:cNvSpPr>
          <p:nvPr/>
        </p:nvSpPr>
        <p:spPr>
          <a:xfrm>
            <a:off x="1250950" y="1625600"/>
            <a:ext cx="9690100" cy="4183063"/>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Tx/>
              <a:buNone/>
            </a:pPr>
            <a:r>
              <a:rPr lang="en-US" altLang="en-US" sz="3200" b="1" dirty="0"/>
              <a:t>TMHCA hires, trains, and supervises Certified Peer Recovery Specialists to provide peer support in:</a:t>
            </a:r>
          </a:p>
          <a:p>
            <a:pPr lvl="1">
              <a:spcAft>
                <a:spcPts val="600"/>
              </a:spcAft>
            </a:pPr>
            <a:r>
              <a:rPr lang="en-US" altLang="en-US" sz="3200" i="1" dirty="0"/>
              <a:t>Crisis Stabilization Units operated by community mental health agencies.</a:t>
            </a:r>
          </a:p>
          <a:p>
            <a:pPr lvl="1">
              <a:spcAft>
                <a:spcPts val="600"/>
              </a:spcAft>
            </a:pPr>
            <a:r>
              <a:rPr lang="en-US" altLang="en-US" sz="3200" i="1" dirty="0"/>
              <a:t>Regional Mental Health Institutes (psychiatric hospitals) operated by the state.</a:t>
            </a:r>
          </a:p>
          <a:p>
            <a:pPr lvl="1">
              <a:spcAft>
                <a:spcPts val="600"/>
              </a:spcAft>
            </a:pPr>
            <a:r>
              <a:rPr lang="en-US" altLang="en-US" sz="3200" i="1" dirty="0"/>
              <a:t>The person’s local community after discharge.</a:t>
            </a:r>
          </a:p>
        </p:txBody>
      </p:sp>
      <p:sp>
        <p:nvSpPr>
          <p:cNvPr id="3" name="Title 1">
            <a:extLst>
              <a:ext uri="{FF2B5EF4-FFF2-40B4-BE49-F238E27FC236}">
                <a16:creationId xmlns:a16="http://schemas.microsoft.com/office/drawing/2014/main" id="{669A56F6-71BA-4D22-AC54-5DA18E0BF8F8}"/>
              </a:ext>
            </a:extLst>
          </p:cNvPr>
          <p:cNvSpPr txBox="1">
            <a:spLocks noChangeArrowheads="1"/>
          </p:cNvSpPr>
          <p:nvPr/>
        </p:nvSpPr>
        <p:spPr>
          <a:xfrm>
            <a:off x="3348038" y="149225"/>
            <a:ext cx="7886700" cy="82391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altLang="en-US" sz="3600" dirty="0">
                <a:solidFill>
                  <a:schemeClr val="bg1"/>
                </a:solidFill>
              </a:rPr>
              <a:t>Peer Intensive Care Program</a:t>
            </a:r>
          </a:p>
        </p:txBody>
      </p:sp>
    </p:spTree>
    <p:extLst>
      <p:ext uri="{BB962C8B-B14F-4D97-AF65-F5344CB8AC3E}">
        <p14:creationId xmlns:p14="http://schemas.microsoft.com/office/powerpoint/2010/main" val="2476891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867AB48-A004-4DA9-9982-0531FD750ED7}"/>
              </a:ext>
            </a:extLst>
          </p:cNvPr>
          <p:cNvSpPr txBox="1">
            <a:spLocks noChangeArrowheads="1"/>
          </p:cNvSpPr>
          <p:nvPr/>
        </p:nvSpPr>
        <p:spPr>
          <a:xfrm>
            <a:off x="1225550" y="1689100"/>
            <a:ext cx="9740900" cy="4068763"/>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Tx/>
              <a:buNone/>
            </a:pPr>
            <a:r>
              <a:rPr lang="en-US" altLang="en-US" sz="3200" b="1" dirty="0"/>
              <a:t>TMHCA’s Certified Peer Recovery Specialists</a:t>
            </a:r>
          </a:p>
          <a:p>
            <a:pPr lvl="1">
              <a:spcAft>
                <a:spcPts val="600"/>
              </a:spcAft>
            </a:pPr>
            <a:r>
              <a:rPr lang="en-US" altLang="en-US" sz="3200" i="1" dirty="0"/>
              <a:t>Share their stories of recovery</a:t>
            </a:r>
          </a:p>
          <a:p>
            <a:pPr lvl="1">
              <a:spcAft>
                <a:spcPts val="600"/>
              </a:spcAft>
            </a:pPr>
            <a:r>
              <a:rPr lang="en-US" altLang="en-US" sz="3200" i="1" dirty="0"/>
              <a:t>Introduce people to the Wellness Recovery Action Plan</a:t>
            </a:r>
            <a:r>
              <a:rPr lang="en-US" altLang="en-US" sz="3200" i="1" baseline="30000" dirty="0"/>
              <a:t>® </a:t>
            </a:r>
          </a:p>
          <a:p>
            <a:pPr lvl="1">
              <a:spcAft>
                <a:spcPts val="600"/>
              </a:spcAft>
            </a:pPr>
            <a:r>
              <a:rPr lang="en-US" altLang="en-US" sz="3200" i="1" dirty="0"/>
              <a:t>Focus on engaging people into their own recovery</a:t>
            </a:r>
          </a:p>
          <a:p>
            <a:pPr lvl="1">
              <a:spcAft>
                <a:spcPts val="600"/>
              </a:spcAft>
            </a:pPr>
            <a:r>
              <a:rPr lang="en-US" altLang="en-US" sz="3200" i="1" dirty="0"/>
              <a:t>Share information on where to find peer support services in their local community</a:t>
            </a:r>
          </a:p>
        </p:txBody>
      </p:sp>
      <p:sp>
        <p:nvSpPr>
          <p:cNvPr id="3" name="Title 1">
            <a:extLst>
              <a:ext uri="{FF2B5EF4-FFF2-40B4-BE49-F238E27FC236}">
                <a16:creationId xmlns:a16="http://schemas.microsoft.com/office/drawing/2014/main" id="{983A84D1-2226-428E-88D8-5F0596297281}"/>
              </a:ext>
            </a:extLst>
          </p:cNvPr>
          <p:cNvSpPr txBox="1">
            <a:spLocks noChangeArrowheads="1"/>
          </p:cNvSpPr>
          <p:nvPr/>
        </p:nvSpPr>
        <p:spPr>
          <a:xfrm>
            <a:off x="3348038" y="149225"/>
            <a:ext cx="7886700" cy="82391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altLang="en-US" sz="3600" dirty="0">
                <a:solidFill>
                  <a:schemeClr val="bg1"/>
                </a:solidFill>
              </a:rPr>
              <a:t>Peer Intensive Care Program</a:t>
            </a:r>
          </a:p>
        </p:txBody>
      </p:sp>
    </p:spTree>
    <p:extLst>
      <p:ext uri="{BB962C8B-B14F-4D97-AF65-F5344CB8AC3E}">
        <p14:creationId xmlns:p14="http://schemas.microsoft.com/office/powerpoint/2010/main" val="3327734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4A81886-15A2-4F5E-B139-5897D70C1D26}"/>
              </a:ext>
            </a:extLst>
          </p:cNvPr>
          <p:cNvSpPr txBox="1">
            <a:spLocks noChangeArrowheads="1"/>
          </p:cNvSpPr>
          <p:nvPr/>
        </p:nvSpPr>
        <p:spPr>
          <a:xfrm>
            <a:off x="1663700" y="1574800"/>
            <a:ext cx="9436100" cy="4068763"/>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Tx/>
              <a:buNone/>
            </a:pPr>
            <a:r>
              <a:rPr lang="en-US" altLang="en-US" sz="3200" b="1" dirty="0"/>
              <a:t>TMHCA’s Certified Peer Recovery Specialists</a:t>
            </a:r>
          </a:p>
          <a:p>
            <a:pPr lvl="1">
              <a:spcAft>
                <a:spcPts val="600"/>
              </a:spcAft>
            </a:pPr>
            <a:r>
              <a:rPr lang="en-US" altLang="en-US" sz="3200" i="1" dirty="0"/>
              <a:t>Make contact within 24 hours of discharge</a:t>
            </a:r>
          </a:p>
          <a:p>
            <a:pPr lvl="1">
              <a:spcAft>
                <a:spcPts val="600"/>
              </a:spcAft>
            </a:pPr>
            <a:r>
              <a:rPr lang="en-US" altLang="en-US" sz="3200" i="1" dirty="0"/>
              <a:t>Meet people (if desired) at their first appointment with a behavioral health provider in their community</a:t>
            </a:r>
          </a:p>
          <a:p>
            <a:pPr lvl="1">
              <a:spcAft>
                <a:spcPts val="600"/>
              </a:spcAft>
            </a:pPr>
            <a:r>
              <a:rPr lang="en-US" altLang="en-US" sz="3200" i="1" dirty="0"/>
              <a:t>Provide peer support for up to three months</a:t>
            </a:r>
          </a:p>
          <a:p>
            <a:pPr lvl="1">
              <a:spcAft>
                <a:spcPts val="600"/>
              </a:spcAft>
            </a:pPr>
            <a:r>
              <a:rPr lang="en-US" altLang="en-US" sz="3200" i="1" dirty="0"/>
              <a:t>Focus on engagement and relationship building</a:t>
            </a:r>
          </a:p>
        </p:txBody>
      </p:sp>
      <p:sp>
        <p:nvSpPr>
          <p:cNvPr id="3" name="Title 1">
            <a:extLst>
              <a:ext uri="{FF2B5EF4-FFF2-40B4-BE49-F238E27FC236}">
                <a16:creationId xmlns:a16="http://schemas.microsoft.com/office/drawing/2014/main" id="{E9CC9369-032A-47F3-B6A9-A964908E4059}"/>
              </a:ext>
            </a:extLst>
          </p:cNvPr>
          <p:cNvSpPr txBox="1">
            <a:spLocks noChangeArrowheads="1"/>
          </p:cNvSpPr>
          <p:nvPr/>
        </p:nvSpPr>
        <p:spPr>
          <a:xfrm>
            <a:off x="3348038" y="149225"/>
            <a:ext cx="7886700" cy="82391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altLang="en-US" sz="3600" dirty="0">
                <a:solidFill>
                  <a:schemeClr val="bg1"/>
                </a:solidFill>
              </a:rPr>
              <a:t>Peer Intensive Care Program</a:t>
            </a:r>
          </a:p>
        </p:txBody>
      </p:sp>
    </p:spTree>
    <p:extLst>
      <p:ext uri="{BB962C8B-B14F-4D97-AF65-F5344CB8AC3E}">
        <p14:creationId xmlns:p14="http://schemas.microsoft.com/office/powerpoint/2010/main" val="4162447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E894861-890E-48AF-9AEA-5AAA465AEBB1}"/>
              </a:ext>
            </a:extLst>
          </p:cNvPr>
          <p:cNvSpPr txBox="1">
            <a:spLocks noChangeArrowheads="1"/>
          </p:cNvSpPr>
          <p:nvPr/>
        </p:nvSpPr>
        <p:spPr>
          <a:xfrm>
            <a:off x="774700" y="1676400"/>
            <a:ext cx="9652000" cy="4068763"/>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Tx/>
              <a:buNone/>
            </a:pPr>
            <a:r>
              <a:rPr lang="en-US" altLang="en-US" sz="3200" b="1" dirty="0"/>
              <a:t>Program Goals</a:t>
            </a:r>
          </a:p>
          <a:p>
            <a:pPr lvl="1">
              <a:spcAft>
                <a:spcPts val="600"/>
              </a:spcAft>
            </a:pPr>
            <a:r>
              <a:rPr lang="en-US" altLang="en-US" sz="3200" i="1" dirty="0"/>
              <a:t>Engagement in recovery</a:t>
            </a:r>
          </a:p>
          <a:p>
            <a:pPr lvl="1">
              <a:spcAft>
                <a:spcPts val="600"/>
              </a:spcAft>
            </a:pPr>
            <a:r>
              <a:rPr lang="en-US" altLang="en-US" sz="3200" i="1" dirty="0"/>
              <a:t>Connections in the community to increase social inclusion</a:t>
            </a:r>
          </a:p>
          <a:p>
            <a:pPr lvl="1">
              <a:spcAft>
                <a:spcPts val="600"/>
              </a:spcAft>
            </a:pPr>
            <a:r>
              <a:rPr lang="en-US" altLang="en-US" sz="3200" i="1" dirty="0"/>
              <a:t>Reduced use of crisis services</a:t>
            </a:r>
          </a:p>
          <a:p>
            <a:pPr lvl="1">
              <a:spcAft>
                <a:spcPts val="600"/>
              </a:spcAft>
            </a:pPr>
            <a:r>
              <a:rPr lang="en-US" altLang="en-US" sz="3200" i="1" dirty="0"/>
              <a:t>Reduced need for inpatient hospitalization</a:t>
            </a:r>
          </a:p>
        </p:txBody>
      </p:sp>
      <p:sp>
        <p:nvSpPr>
          <p:cNvPr id="3" name="Title 1">
            <a:extLst>
              <a:ext uri="{FF2B5EF4-FFF2-40B4-BE49-F238E27FC236}">
                <a16:creationId xmlns:a16="http://schemas.microsoft.com/office/drawing/2014/main" id="{8DAF2384-1B68-4436-82C2-57FF9905852A}"/>
              </a:ext>
            </a:extLst>
          </p:cNvPr>
          <p:cNvSpPr txBox="1">
            <a:spLocks noChangeArrowheads="1"/>
          </p:cNvSpPr>
          <p:nvPr/>
        </p:nvSpPr>
        <p:spPr>
          <a:xfrm>
            <a:off x="3348038" y="149225"/>
            <a:ext cx="7886700" cy="82391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altLang="en-US" sz="3600" dirty="0">
                <a:solidFill>
                  <a:schemeClr val="bg1"/>
                </a:solidFill>
              </a:rPr>
              <a:t>Peer Intensive Care Program</a:t>
            </a:r>
          </a:p>
        </p:txBody>
      </p:sp>
    </p:spTree>
    <p:extLst>
      <p:ext uri="{BB962C8B-B14F-4D97-AF65-F5344CB8AC3E}">
        <p14:creationId xmlns:p14="http://schemas.microsoft.com/office/powerpoint/2010/main" val="350955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ChangeArrowheads="1"/>
          </p:cNvSpPr>
          <p:nvPr/>
        </p:nvSpPr>
        <p:spPr bwMode="auto">
          <a:xfrm>
            <a:off x="777875" y="161925"/>
            <a:ext cx="332014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400" b="1" dirty="0">
                <a:solidFill>
                  <a:schemeClr val="bg1"/>
                </a:solidFill>
                <a:latin typeface="Yu Gothic UI Semibold" panose="020B0700000000000000" pitchFamily="34" charset="-128"/>
                <a:ea typeface="Yu Gothic UI Semibold" panose="020B0700000000000000" pitchFamily="34" charset="-128"/>
              </a:rPr>
              <a:t>Disclaimer Slide</a:t>
            </a:r>
            <a:endParaRPr lang="en-US" altLang="en-US" sz="3400" dirty="0"/>
          </a:p>
        </p:txBody>
      </p:sp>
      <p:sp>
        <p:nvSpPr>
          <p:cNvPr id="15364" name="Content Placeholder 2"/>
          <p:cNvSpPr txBox="1">
            <a:spLocks/>
          </p:cNvSpPr>
          <p:nvPr/>
        </p:nvSpPr>
        <p:spPr bwMode="auto">
          <a:xfrm>
            <a:off x="777875" y="1720850"/>
            <a:ext cx="107807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endParaRPr lang="en-US" altLang="en-US" dirty="0"/>
          </a:p>
        </p:txBody>
      </p:sp>
      <p:sp>
        <p:nvSpPr>
          <p:cNvPr id="15365" name="Content Placeholder 2"/>
          <p:cNvSpPr txBox="1">
            <a:spLocks/>
          </p:cNvSpPr>
          <p:nvPr/>
        </p:nvSpPr>
        <p:spPr bwMode="auto">
          <a:xfrm>
            <a:off x="777875" y="1385888"/>
            <a:ext cx="10785475"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spcBef>
                <a:spcPct val="0"/>
              </a:spcBef>
              <a:spcAft>
                <a:spcPts val="1800"/>
              </a:spcAft>
            </a:pPr>
            <a:r>
              <a:rPr lang="en-US" sz="3800" dirty="0"/>
              <a:t>This webinar was developed [in part] under contract number HHSS283201200021I/HHS28342003T</a:t>
            </a:r>
            <a:r>
              <a:rPr lang="en-US" sz="3800" b="1" dirty="0"/>
              <a:t> </a:t>
            </a:r>
            <a:r>
              <a:rPr lang="en-US" sz="3800" dirty="0"/>
              <a:t>from the Substance Abuse and Mental Health Services Administration (SAMHSA), U.S. Department of Health and Human Services (HHS). The views, policies and opinions expressed are those of the authors and do not necessarily reflect those of SAMHSA or HHS.</a:t>
            </a:r>
          </a:p>
          <a:p>
            <a:pPr marL="0" indent="0" eaLnBrk="1" hangingPunct="1">
              <a:spcBef>
                <a:spcPct val="0"/>
              </a:spcBef>
            </a:pPr>
            <a:endParaRPr lang="en-US" alt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38841EA-6766-4BC7-B6EC-604A4F16533A}"/>
              </a:ext>
            </a:extLst>
          </p:cNvPr>
          <p:cNvSpPr txBox="1">
            <a:spLocks noChangeArrowheads="1"/>
          </p:cNvSpPr>
          <p:nvPr/>
        </p:nvSpPr>
        <p:spPr>
          <a:xfrm>
            <a:off x="495300" y="1600200"/>
            <a:ext cx="10134600" cy="4068763"/>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Tx/>
              <a:buNone/>
            </a:pPr>
            <a:r>
              <a:rPr lang="en-US" altLang="en-US" sz="3200" b="1" dirty="0"/>
              <a:t>Program Outcomes</a:t>
            </a:r>
          </a:p>
          <a:p>
            <a:pPr lvl="1">
              <a:spcAft>
                <a:spcPts val="600"/>
              </a:spcAft>
            </a:pPr>
            <a:r>
              <a:rPr lang="en-US" altLang="en-US" sz="3200" i="1" dirty="0"/>
              <a:t>Effective working relationships between TMHCA and four community mental health agencies</a:t>
            </a:r>
          </a:p>
          <a:p>
            <a:pPr lvl="1">
              <a:spcAft>
                <a:spcPts val="600"/>
              </a:spcAft>
            </a:pPr>
            <a:r>
              <a:rPr lang="en-US" altLang="en-US" sz="3200" i="1" dirty="0"/>
              <a:t>Effective working relationships between TMHCA and four RMHI’s</a:t>
            </a:r>
          </a:p>
          <a:p>
            <a:pPr lvl="1">
              <a:spcAft>
                <a:spcPts val="600"/>
              </a:spcAft>
            </a:pPr>
            <a:r>
              <a:rPr lang="en-US" altLang="en-US" sz="3200" i="1" dirty="0"/>
              <a:t>Total served in fiscal year 2017: 232</a:t>
            </a:r>
          </a:p>
          <a:p>
            <a:pPr lvl="1">
              <a:spcAft>
                <a:spcPts val="600"/>
              </a:spcAft>
            </a:pPr>
            <a:r>
              <a:rPr lang="en-US" altLang="en-US" sz="3200" i="1" dirty="0"/>
              <a:t>11% reduction in 180-day readmission rate in fiscal year 2016</a:t>
            </a:r>
          </a:p>
        </p:txBody>
      </p:sp>
      <p:sp>
        <p:nvSpPr>
          <p:cNvPr id="3" name="Title 1">
            <a:extLst>
              <a:ext uri="{FF2B5EF4-FFF2-40B4-BE49-F238E27FC236}">
                <a16:creationId xmlns:a16="http://schemas.microsoft.com/office/drawing/2014/main" id="{6890DB2A-FA7C-4F92-8757-59E1A4D87798}"/>
              </a:ext>
            </a:extLst>
          </p:cNvPr>
          <p:cNvSpPr txBox="1">
            <a:spLocks noChangeArrowheads="1"/>
          </p:cNvSpPr>
          <p:nvPr/>
        </p:nvSpPr>
        <p:spPr>
          <a:xfrm>
            <a:off x="3348038" y="149225"/>
            <a:ext cx="7886700" cy="82391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altLang="en-US" sz="3600" dirty="0">
                <a:solidFill>
                  <a:schemeClr val="bg1"/>
                </a:solidFill>
              </a:rPr>
              <a:t>Peer Intensive Care Program</a:t>
            </a:r>
          </a:p>
        </p:txBody>
      </p:sp>
    </p:spTree>
    <p:extLst>
      <p:ext uri="{BB962C8B-B14F-4D97-AF65-F5344CB8AC3E}">
        <p14:creationId xmlns:p14="http://schemas.microsoft.com/office/powerpoint/2010/main" val="1590498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0367ABC-811B-45D7-AC51-D3BED8E9F99C}"/>
              </a:ext>
            </a:extLst>
          </p:cNvPr>
          <p:cNvSpPr txBox="1">
            <a:spLocks noChangeArrowheads="1"/>
          </p:cNvSpPr>
          <p:nvPr/>
        </p:nvSpPr>
        <p:spPr>
          <a:xfrm>
            <a:off x="406400" y="1625600"/>
            <a:ext cx="9588500" cy="4068763"/>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altLang="en-US" sz="3200" b="1" dirty="0"/>
              <a:t>Additional Benefits to TMHCA’s Certified Peer Recovery Specialists</a:t>
            </a:r>
          </a:p>
          <a:p>
            <a:pPr lvl="1">
              <a:spcAft>
                <a:spcPts val="600"/>
              </a:spcAft>
            </a:pPr>
            <a:r>
              <a:rPr lang="en-US" altLang="en-US" sz="3200" i="1" dirty="0"/>
              <a:t>Being valued by facility staff</a:t>
            </a:r>
          </a:p>
          <a:p>
            <a:pPr lvl="1">
              <a:spcAft>
                <a:spcPts val="600"/>
              </a:spcAft>
            </a:pPr>
            <a:r>
              <a:rPr lang="en-US" altLang="en-US" sz="3200" i="1" dirty="0"/>
              <a:t>Participating in treatment team meetings</a:t>
            </a:r>
          </a:p>
          <a:p>
            <a:pPr lvl="1">
              <a:spcAft>
                <a:spcPts val="600"/>
              </a:spcAft>
            </a:pPr>
            <a:r>
              <a:rPr lang="en-US" altLang="en-US" sz="3200" i="1" dirty="0"/>
              <a:t>Being a role model of recovery to thousands</a:t>
            </a:r>
          </a:p>
          <a:p>
            <a:pPr lvl="1">
              <a:spcAft>
                <a:spcPts val="600"/>
              </a:spcAft>
            </a:pPr>
            <a:r>
              <a:rPr lang="en-US" altLang="en-US" sz="3200" i="1" dirty="0"/>
              <a:t>Inspiring staff to believe in recovery</a:t>
            </a:r>
          </a:p>
        </p:txBody>
      </p:sp>
      <p:sp>
        <p:nvSpPr>
          <p:cNvPr id="3" name="Title 1">
            <a:extLst>
              <a:ext uri="{FF2B5EF4-FFF2-40B4-BE49-F238E27FC236}">
                <a16:creationId xmlns:a16="http://schemas.microsoft.com/office/drawing/2014/main" id="{6EC0D84C-576A-453C-B5E0-2E7ECC45F941}"/>
              </a:ext>
            </a:extLst>
          </p:cNvPr>
          <p:cNvSpPr txBox="1">
            <a:spLocks noChangeArrowheads="1"/>
          </p:cNvSpPr>
          <p:nvPr/>
        </p:nvSpPr>
        <p:spPr>
          <a:xfrm>
            <a:off x="3348038" y="149225"/>
            <a:ext cx="7886700" cy="82391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altLang="en-US" sz="3600" dirty="0">
                <a:solidFill>
                  <a:schemeClr val="bg1"/>
                </a:solidFill>
              </a:rPr>
              <a:t>Peer Intensive Care Program</a:t>
            </a:r>
          </a:p>
        </p:txBody>
      </p:sp>
    </p:spTree>
    <p:extLst>
      <p:ext uri="{BB962C8B-B14F-4D97-AF65-F5344CB8AC3E}">
        <p14:creationId xmlns:p14="http://schemas.microsoft.com/office/powerpoint/2010/main" val="719928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84F639B-2DFD-4D80-9924-6B50A536F278}"/>
              </a:ext>
            </a:extLst>
          </p:cNvPr>
          <p:cNvSpPr txBox="1">
            <a:spLocks noChangeArrowheads="1"/>
          </p:cNvSpPr>
          <p:nvPr/>
        </p:nvSpPr>
        <p:spPr>
          <a:xfrm>
            <a:off x="436156" y="1638300"/>
            <a:ext cx="4710610" cy="4068763"/>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Tx/>
              <a:buNone/>
            </a:pPr>
            <a:r>
              <a:rPr lang="en-US" altLang="en-US" sz="3200" b="1" dirty="0"/>
              <a:t>Challenges</a:t>
            </a:r>
          </a:p>
          <a:p>
            <a:pPr lvl="1">
              <a:spcAft>
                <a:spcPts val="600"/>
              </a:spcAft>
            </a:pPr>
            <a:r>
              <a:rPr lang="en-US" altLang="en-US" sz="3200" i="1" dirty="0"/>
              <a:t>Homelessness</a:t>
            </a:r>
          </a:p>
          <a:p>
            <a:pPr lvl="1">
              <a:spcAft>
                <a:spcPts val="600"/>
              </a:spcAft>
            </a:pPr>
            <a:r>
              <a:rPr lang="en-US" altLang="en-US" sz="3200" i="1" dirty="0"/>
              <a:t>Data comparisons</a:t>
            </a:r>
          </a:p>
          <a:p>
            <a:pPr lvl="1">
              <a:spcAft>
                <a:spcPts val="600"/>
              </a:spcAft>
            </a:pPr>
            <a:r>
              <a:rPr lang="en-US" altLang="en-US" sz="3200" i="1" dirty="0"/>
              <a:t>Staff turnover</a:t>
            </a:r>
          </a:p>
          <a:p>
            <a:pPr lvl="1">
              <a:spcAft>
                <a:spcPts val="600"/>
              </a:spcAft>
            </a:pPr>
            <a:r>
              <a:rPr lang="en-US" altLang="en-US" sz="3200" i="1" dirty="0"/>
              <a:t>Long-distance support</a:t>
            </a:r>
          </a:p>
        </p:txBody>
      </p:sp>
      <p:sp>
        <p:nvSpPr>
          <p:cNvPr id="3" name="Title 1">
            <a:extLst>
              <a:ext uri="{FF2B5EF4-FFF2-40B4-BE49-F238E27FC236}">
                <a16:creationId xmlns:a16="http://schemas.microsoft.com/office/drawing/2014/main" id="{61DE2736-D8E8-45FA-8F2F-7677AD40911F}"/>
              </a:ext>
            </a:extLst>
          </p:cNvPr>
          <p:cNvSpPr txBox="1">
            <a:spLocks noChangeArrowheads="1"/>
          </p:cNvSpPr>
          <p:nvPr/>
        </p:nvSpPr>
        <p:spPr>
          <a:xfrm>
            <a:off x="3348038" y="149225"/>
            <a:ext cx="7886700" cy="82391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altLang="en-US" sz="3600" dirty="0">
                <a:solidFill>
                  <a:schemeClr val="bg1"/>
                </a:solidFill>
              </a:rPr>
              <a:t>Peer Intensive Care Program</a:t>
            </a:r>
          </a:p>
        </p:txBody>
      </p:sp>
    </p:spTree>
    <p:extLst>
      <p:ext uri="{BB962C8B-B14F-4D97-AF65-F5344CB8AC3E}">
        <p14:creationId xmlns:p14="http://schemas.microsoft.com/office/powerpoint/2010/main" val="185071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1DE2736-D8E8-45FA-8F2F-7677AD40911F}"/>
              </a:ext>
            </a:extLst>
          </p:cNvPr>
          <p:cNvSpPr txBox="1">
            <a:spLocks noChangeArrowheads="1"/>
          </p:cNvSpPr>
          <p:nvPr/>
        </p:nvSpPr>
        <p:spPr>
          <a:xfrm>
            <a:off x="3348038" y="149225"/>
            <a:ext cx="7886700" cy="82391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altLang="en-US" sz="3600" dirty="0">
                <a:solidFill>
                  <a:schemeClr val="bg1"/>
                </a:solidFill>
              </a:rPr>
              <a:t>Peer Intensive Care Program</a:t>
            </a:r>
          </a:p>
        </p:txBody>
      </p:sp>
      <p:sp>
        <p:nvSpPr>
          <p:cNvPr id="4" name="Content Placeholder 2">
            <a:extLst>
              <a:ext uri="{FF2B5EF4-FFF2-40B4-BE49-F238E27FC236}">
                <a16:creationId xmlns:a16="http://schemas.microsoft.com/office/drawing/2014/main" id="{984F639B-2DFD-4D80-9924-6B50A536F278}"/>
              </a:ext>
            </a:extLst>
          </p:cNvPr>
          <p:cNvSpPr txBox="1">
            <a:spLocks noChangeArrowheads="1"/>
          </p:cNvSpPr>
          <p:nvPr/>
        </p:nvSpPr>
        <p:spPr>
          <a:xfrm>
            <a:off x="640077" y="1633944"/>
            <a:ext cx="10371912" cy="4068763"/>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Tx/>
              <a:buNone/>
            </a:pPr>
            <a:r>
              <a:rPr lang="en-US" altLang="en-US" sz="3200" b="1" dirty="0"/>
              <a:t>Overcoming Barriers</a:t>
            </a:r>
          </a:p>
          <a:p>
            <a:pPr lvl="1">
              <a:spcAft>
                <a:spcPts val="600"/>
              </a:spcAft>
            </a:pPr>
            <a:r>
              <a:rPr lang="en-US" sz="3200" i="1" dirty="0"/>
              <a:t>Meeting at safe places in the community</a:t>
            </a:r>
          </a:p>
          <a:p>
            <a:pPr lvl="1">
              <a:spcAft>
                <a:spcPts val="600"/>
              </a:spcAft>
            </a:pPr>
            <a:r>
              <a:rPr lang="en-US" sz="3200" i="1" dirty="0"/>
              <a:t>Identifying novel ways to look at data</a:t>
            </a:r>
          </a:p>
          <a:p>
            <a:pPr lvl="1">
              <a:spcAft>
                <a:spcPts val="600"/>
              </a:spcAft>
            </a:pPr>
            <a:r>
              <a:rPr lang="en-US" sz="3200" i="1" dirty="0"/>
              <a:t>Broadening the search for applicants who have lived experience</a:t>
            </a:r>
          </a:p>
          <a:p>
            <a:pPr lvl="1">
              <a:spcAft>
                <a:spcPts val="600"/>
              </a:spcAft>
            </a:pPr>
            <a:r>
              <a:rPr lang="en-US" sz="3200" i="1" dirty="0"/>
              <a:t>Using warm hand-offs to appropriate providers and resources</a:t>
            </a:r>
          </a:p>
        </p:txBody>
      </p:sp>
    </p:spTree>
    <p:extLst>
      <p:ext uri="{BB962C8B-B14F-4D97-AF65-F5344CB8AC3E}">
        <p14:creationId xmlns:p14="http://schemas.microsoft.com/office/powerpoint/2010/main" val="408042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51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E1A5DB9-E2A8-4E94-9641-0E852C7889C8}"/>
              </a:ext>
            </a:extLst>
          </p:cNvPr>
          <p:cNvSpPr/>
          <p:nvPr/>
        </p:nvSpPr>
        <p:spPr>
          <a:xfrm>
            <a:off x="2768600" y="1647736"/>
            <a:ext cx="707390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a:ln>
                  <a:noFill/>
                </a:ln>
                <a:solidFill>
                  <a:srgbClr val="336600"/>
                </a:solidFill>
                <a:effectLst/>
                <a:uLnTx/>
                <a:uFillTx/>
                <a:latin typeface="+mn-lt"/>
                <a:ea typeface="+mj-ea"/>
                <a:cs typeface="+mj-cs"/>
              </a:rPr>
              <a:t>The Peer Recovery Call Center</a:t>
            </a: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7" name="Subtitle 2">
            <a:extLst>
              <a:ext uri="{FF2B5EF4-FFF2-40B4-BE49-F238E27FC236}">
                <a16:creationId xmlns:a16="http://schemas.microsoft.com/office/drawing/2014/main" id="{4468BFA7-496E-43E8-A38C-95589AE705E1}"/>
              </a:ext>
            </a:extLst>
          </p:cNvPr>
          <p:cNvSpPr txBox="1">
            <a:spLocks noChangeArrowheads="1"/>
          </p:cNvSpPr>
          <p:nvPr/>
        </p:nvSpPr>
        <p:spPr>
          <a:xfrm>
            <a:off x="1562100" y="2785934"/>
            <a:ext cx="8597900" cy="3017966"/>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en-US" b="1" dirty="0"/>
              <a:t>Ben Harrington, MA Ed. , CEO </a:t>
            </a:r>
          </a:p>
          <a:p>
            <a:pPr algn="ctr"/>
            <a:endParaRPr lang="en-US" altLang="en-US" b="1" dirty="0"/>
          </a:p>
          <a:p>
            <a:pPr algn="ctr"/>
            <a:r>
              <a:rPr lang="en-US" altLang="en-US" b="1" dirty="0"/>
              <a:t>Mental Health Association of East Tennessee</a:t>
            </a:r>
          </a:p>
          <a:p>
            <a:pPr algn="ctr"/>
            <a:r>
              <a:rPr lang="en-US" altLang="en-US" b="1" dirty="0"/>
              <a:t>PO Box 32731</a:t>
            </a:r>
          </a:p>
          <a:p>
            <a:pPr algn="ctr"/>
            <a:r>
              <a:rPr lang="en-US" altLang="en-US" b="1" dirty="0"/>
              <a:t>Knoxville, TN 37930-2731</a:t>
            </a:r>
          </a:p>
          <a:p>
            <a:pPr algn="ctr"/>
            <a:r>
              <a:rPr lang="en-US" altLang="en-US" b="1" dirty="0"/>
              <a:t>865-584-9125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80A2C5E8-B746-4D93-84FA-54A154681C4A}"/>
              </a:ext>
            </a:extLst>
          </p:cNvPr>
          <p:cNvSpPr txBox="1">
            <a:spLocks noChangeArrowheads="1"/>
          </p:cNvSpPr>
          <p:nvPr/>
        </p:nvSpPr>
        <p:spPr>
          <a:xfrm>
            <a:off x="762000" y="1725612"/>
            <a:ext cx="3868738" cy="822325"/>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a:t>Two Program Ideas – One Program </a:t>
            </a:r>
          </a:p>
        </p:txBody>
      </p:sp>
      <p:pic>
        <p:nvPicPr>
          <p:cNvPr id="3" name="Content Placeholder 7">
            <a:extLst>
              <a:ext uri="{FF2B5EF4-FFF2-40B4-BE49-F238E27FC236}">
                <a16:creationId xmlns:a16="http://schemas.microsoft.com/office/drawing/2014/main" id="{FF0DD187-BD91-402A-9717-CF79098D0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836738" y="2835275"/>
            <a:ext cx="2395537" cy="2606675"/>
          </a:xfrm>
          <a:prstGeom prst="rect">
            <a:avLst/>
          </a:prstGeom>
        </p:spPr>
      </p:pic>
      <p:sp>
        <p:nvSpPr>
          <p:cNvPr id="4" name="Content Placeholder 6">
            <a:extLst>
              <a:ext uri="{FF2B5EF4-FFF2-40B4-BE49-F238E27FC236}">
                <a16:creationId xmlns:a16="http://schemas.microsoft.com/office/drawing/2014/main" id="{E1F78762-8985-4848-A6F1-0F83ED74E960}"/>
              </a:ext>
            </a:extLst>
          </p:cNvPr>
          <p:cNvSpPr txBox="1">
            <a:spLocks noChangeArrowheads="1"/>
          </p:cNvSpPr>
          <p:nvPr/>
        </p:nvSpPr>
        <p:spPr>
          <a:xfrm>
            <a:off x="6743700" y="1368425"/>
            <a:ext cx="3884613" cy="1536700"/>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a:t>Information Referral </a:t>
            </a:r>
          </a:p>
          <a:p>
            <a:r>
              <a:rPr lang="en-US" altLang="en-US" b="1" dirty="0"/>
              <a:t>Meets</a:t>
            </a:r>
          </a:p>
          <a:p>
            <a:r>
              <a:rPr lang="en-US" altLang="en-US" b="1" dirty="0"/>
              <a:t>Peer Support</a:t>
            </a:r>
          </a:p>
          <a:p>
            <a:endParaRPr lang="en-US" altLang="en-US" dirty="0"/>
          </a:p>
        </p:txBody>
      </p:sp>
      <p:pic>
        <p:nvPicPr>
          <p:cNvPr id="5" name="Picture 8">
            <a:extLst>
              <a:ext uri="{FF2B5EF4-FFF2-40B4-BE49-F238E27FC236}">
                <a16:creationId xmlns:a16="http://schemas.microsoft.com/office/drawing/2014/main" id="{B78C3A25-58BC-4CD0-B0E9-55D287BB7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836" y="2917825"/>
            <a:ext cx="3624263"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1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3898900" y="145146"/>
            <a:ext cx="355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dirty="0">
                <a:solidFill>
                  <a:schemeClr val="bg1"/>
                </a:solidFill>
              </a:rPr>
              <a:t>Why?</a:t>
            </a:r>
            <a:endParaRPr lang="en-US" altLang="en-US" sz="3400" dirty="0">
              <a:solidFill>
                <a:schemeClr val="bg1"/>
              </a:solidFill>
            </a:endParaRPr>
          </a:p>
        </p:txBody>
      </p:sp>
      <p:sp>
        <p:nvSpPr>
          <p:cNvPr id="5" name="Text Placeholder 2">
            <a:extLst>
              <a:ext uri="{FF2B5EF4-FFF2-40B4-BE49-F238E27FC236}">
                <a16:creationId xmlns:a16="http://schemas.microsoft.com/office/drawing/2014/main" id="{FC9E19ED-BA33-4535-81C1-8FCF6505B166}"/>
              </a:ext>
            </a:extLst>
          </p:cNvPr>
          <p:cNvSpPr txBox="1">
            <a:spLocks noChangeArrowheads="1"/>
          </p:cNvSpPr>
          <p:nvPr/>
        </p:nvSpPr>
        <p:spPr>
          <a:xfrm>
            <a:off x="2296319" y="1362075"/>
            <a:ext cx="7599362" cy="823912"/>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en-US" b="1" dirty="0"/>
              <a:t>Traditional Information &amp; Referral Programs</a:t>
            </a:r>
          </a:p>
        </p:txBody>
      </p:sp>
      <p:sp>
        <p:nvSpPr>
          <p:cNvPr id="6" name="Content Placeholder 3">
            <a:extLst>
              <a:ext uri="{FF2B5EF4-FFF2-40B4-BE49-F238E27FC236}">
                <a16:creationId xmlns:a16="http://schemas.microsoft.com/office/drawing/2014/main" id="{9453996D-16D2-4F5A-9242-71C7B2ABF557}"/>
              </a:ext>
            </a:extLst>
          </p:cNvPr>
          <p:cNvSpPr txBox="1">
            <a:spLocks noChangeArrowheads="1"/>
          </p:cNvSpPr>
          <p:nvPr/>
        </p:nvSpPr>
        <p:spPr>
          <a:xfrm>
            <a:off x="594519" y="2174874"/>
            <a:ext cx="5501481" cy="3684588"/>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a:p>
            <a:r>
              <a:rPr lang="en-US" altLang="en-US" b="1" dirty="0"/>
              <a:t>Were cloaked in anonymity</a:t>
            </a:r>
          </a:p>
          <a:p>
            <a:r>
              <a:rPr lang="en-US" altLang="en-US" b="1" dirty="0"/>
              <a:t>ONLY Quantitative Outcomes</a:t>
            </a:r>
          </a:p>
          <a:p>
            <a:r>
              <a:rPr lang="en-US" altLang="en-US" b="1" dirty="0"/>
              <a:t>No way to know how effective it is (Qualitative Outcome)</a:t>
            </a:r>
          </a:p>
          <a:p>
            <a:r>
              <a:rPr lang="en-US" altLang="en-US" b="1" dirty="0"/>
              <a:t>Funders transforming to Outcome Based Funding Models</a:t>
            </a:r>
          </a:p>
          <a:p>
            <a:r>
              <a:rPr lang="en-US" altLang="en-US" b="1" dirty="0"/>
              <a:t>If you’re not changing…….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8">
            <a:extLst>
              <a:ext uri="{FF2B5EF4-FFF2-40B4-BE49-F238E27FC236}">
                <a16:creationId xmlns:a16="http://schemas.microsoft.com/office/drawing/2014/main" id="{57C7890F-C097-49B2-8091-1D9EE9795595}"/>
              </a:ext>
            </a:extLst>
          </p:cNvPr>
          <p:cNvSpPr txBox="1">
            <a:spLocks/>
          </p:cNvSpPr>
          <p:nvPr/>
        </p:nvSpPr>
        <p:spPr>
          <a:xfrm>
            <a:off x="965200" y="1473200"/>
            <a:ext cx="8229600" cy="4525963"/>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defRPr/>
            </a:pPr>
            <a:r>
              <a:rPr lang="en-US" b="1" dirty="0"/>
              <a:t>Step One – Remove caller anonymity</a:t>
            </a:r>
          </a:p>
          <a:p>
            <a:pPr>
              <a:buFont typeface="Arial" panose="020B0604020202020204" pitchFamily="34" charset="0"/>
              <a:buChar char="•"/>
              <a:defRPr/>
            </a:pPr>
            <a:r>
              <a:rPr lang="en-US" b="1" dirty="0"/>
              <a:t>Step Two - Recruit, Hire &amp; Train Peers </a:t>
            </a:r>
          </a:p>
          <a:p>
            <a:pPr>
              <a:buFont typeface="Arial" panose="020B0604020202020204" pitchFamily="34" charset="0"/>
              <a:buChar char="•"/>
              <a:defRPr/>
            </a:pPr>
            <a:r>
              <a:rPr lang="en-US" b="1" dirty="0"/>
              <a:t>Step Three – Limited Self – disclosure</a:t>
            </a:r>
          </a:p>
          <a:p>
            <a:pPr>
              <a:buFont typeface="Arial" panose="020B0604020202020204" pitchFamily="34" charset="0"/>
              <a:buChar char="•"/>
              <a:defRPr/>
            </a:pPr>
            <a:r>
              <a:rPr lang="en-US" b="1" dirty="0"/>
              <a:t>Step Four – The Ask…</a:t>
            </a:r>
          </a:p>
          <a:p>
            <a:pPr>
              <a:buFontTx/>
              <a:buNone/>
              <a:defRPr/>
            </a:pPr>
            <a:r>
              <a:rPr lang="en-US" b="1" dirty="0"/>
              <a:t>= trust building</a:t>
            </a:r>
          </a:p>
          <a:p>
            <a:pPr>
              <a:buFontTx/>
              <a:buNone/>
              <a:defRPr/>
            </a:pPr>
            <a:r>
              <a:rPr lang="en-US" b="1" dirty="0"/>
              <a:t>= caring</a:t>
            </a:r>
          </a:p>
        </p:txBody>
      </p:sp>
      <p:pic>
        <p:nvPicPr>
          <p:cNvPr id="3" name="Content Placeholder 6">
            <a:extLst>
              <a:ext uri="{FF2B5EF4-FFF2-40B4-BE49-F238E27FC236}">
                <a16:creationId xmlns:a16="http://schemas.microsoft.com/office/drawing/2014/main" id="{F401A59E-4DCE-47C2-9AD1-3A28CD19D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200" y="2844800"/>
            <a:ext cx="228600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3D39E13-F883-432D-8BC6-599345362F96}"/>
              </a:ext>
            </a:extLst>
          </p:cNvPr>
          <p:cNvSpPr/>
          <p:nvPr/>
        </p:nvSpPr>
        <p:spPr>
          <a:xfrm>
            <a:off x="3416300" y="212506"/>
            <a:ext cx="5359400" cy="646331"/>
          </a:xfrm>
          <a:prstGeom prst="rect">
            <a:avLst/>
          </a:prstGeom>
        </p:spPr>
        <p:txBody>
          <a:bodyPr wrap="square">
            <a:spAutoFit/>
          </a:bodyPr>
          <a:lstStyle/>
          <a:p>
            <a:pPr algn="ctr"/>
            <a:r>
              <a:rPr lang="en-US" altLang="en-US" sz="3600" dirty="0">
                <a:solidFill>
                  <a:schemeClr val="bg1"/>
                </a:solidFill>
              </a:rPr>
              <a:t>Flipping the Model</a:t>
            </a:r>
            <a:endParaRPr lang="en-US" sz="3600" dirty="0">
              <a:solidFill>
                <a:schemeClr val="bg1"/>
              </a:solidFill>
            </a:endParaRPr>
          </a:p>
        </p:txBody>
      </p:sp>
    </p:spTree>
    <p:extLst>
      <p:ext uri="{BB962C8B-B14F-4D97-AF65-F5344CB8AC3E}">
        <p14:creationId xmlns:p14="http://schemas.microsoft.com/office/powerpoint/2010/main" val="422489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E1321-55BF-49E4-945F-06371E6CE2C0}"/>
              </a:ext>
            </a:extLst>
          </p:cNvPr>
          <p:cNvSpPr txBox="1">
            <a:spLocks noChangeArrowheads="1"/>
          </p:cNvSpPr>
          <p:nvPr/>
        </p:nvSpPr>
        <p:spPr>
          <a:xfrm>
            <a:off x="2497138" y="139700"/>
            <a:ext cx="7886700" cy="777875"/>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altLang="en-US" sz="3600" dirty="0">
                <a:solidFill>
                  <a:schemeClr val="bg1"/>
                </a:solidFill>
              </a:rPr>
              <a:t>Power</a:t>
            </a:r>
            <a:r>
              <a:rPr lang="en-US" altLang="en-US" dirty="0"/>
              <a:t> </a:t>
            </a:r>
            <a:r>
              <a:rPr lang="en-US" altLang="en-US" sz="3600" dirty="0">
                <a:solidFill>
                  <a:schemeClr val="bg1"/>
                </a:solidFill>
              </a:rPr>
              <a:t>of Peer Support</a:t>
            </a:r>
          </a:p>
        </p:txBody>
      </p:sp>
      <p:sp>
        <p:nvSpPr>
          <p:cNvPr id="3" name="Text Placeholder 4">
            <a:extLst>
              <a:ext uri="{FF2B5EF4-FFF2-40B4-BE49-F238E27FC236}">
                <a16:creationId xmlns:a16="http://schemas.microsoft.com/office/drawing/2014/main" id="{754393C6-CABA-4561-89E8-2C61CF3E1837}"/>
              </a:ext>
            </a:extLst>
          </p:cNvPr>
          <p:cNvSpPr txBox="1">
            <a:spLocks/>
          </p:cNvSpPr>
          <p:nvPr/>
        </p:nvSpPr>
        <p:spPr>
          <a:xfrm>
            <a:off x="1004888" y="1408906"/>
            <a:ext cx="5943600" cy="4802187"/>
          </a:xfrm>
          <a:prstGeom prst="rect">
            <a:avLst/>
          </a:prstGeom>
        </p:spPr>
        <p:txBody>
          <a:bodyPr>
            <a:normAutofit fontScale="85000" lnSpcReduction="20000"/>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dirty="0"/>
              <a:t>As Often as Necessary</a:t>
            </a:r>
          </a:p>
          <a:p>
            <a:pPr>
              <a:spcBef>
                <a:spcPts val="0"/>
              </a:spcBef>
              <a:defRPr/>
            </a:pPr>
            <a:endParaRPr lang="en-US" b="1" dirty="0"/>
          </a:p>
          <a:p>
            <a:pPr>
              <a:spcBef>
                <a:spcPts val="0"/>
              </a:spcBef>
              <a:defRPr/>
            </a:pPr>
            <a:r>
              <a:rPr lang="en-US" b="1" dirty="0"/>
              <a:t>1. Plan /schedule the </a:t>
            </a:r>
          </a:p>
          <a:p>
            <a:pPr>
              <a:spcBef>
                <a:spcPts val="0"/>
              </a:spcBef>
              <a:defRPr/>
            </a:pPr>
            <a:r>
              <a:rPr lang="en-US" b="1" dirty="0"/>
              <a:t>    date of next contact</a:t>
            </a:r>
          </a:p>
          <a:p>
            <a:pPr>
              <a:spcBef>
                <a:spcPts val="0"/>
              </a:spcBef>
              <a:defRPr/>
            </a:pPr>
            <a:endParaRPr lang="en-US" b="1" dirty="0"/>
          </a:p>
          <a:p>
            <a:pPr>
              <a:spcBef>
                <a:spcPts val="0"/>
              </a:spcBef>
              <a:defRPr/>
            </a:pPr>
            <a:r>
              <a:rPr lang="en-US" b="1" dirty="0"/>
              <a:t>2. Plan the content /goals </a:t>
            </a:r>
          </a:p>
          <a:p>
            <a:pPr>
              <a:spcBef>
                <a:spcPts val="0"/>
              </a:spcBef>
              <a:defRPr/>
            </a:pPr>
            <a:r>
              <a:rPr lang="en-US" b="1" dirty="0"/>
              <a:t>    of support</a:t>
            </a:r>
          </a:p>
          <a:p>
            <a:pPr>
              <a:spcBef>
                <a:spcPts val="0"/>
              </a:spcBef>
              <a:defRPr/>
            </a:pPr>
            <a:endParaRPr lang="en-US" b="1" dirty="0"/>
          </a:p>
          <a:p>
            <a:pPr>
              <a:spcBef>
                <a:spcPts val="0"/>
              </a:spcBef>
              <a:defRPr/>
            </a:pPr>
            <a:r>
              <a:rPr lang="en-US" b="1" dirty="0"/>
              <a:t>3. Repeat as necessary to achieve   </a:t>
            </a:r>
          </a:p>
          <a:p>
            <a:pPr>
              <a:spcBef>
                <a:spcPts val="0"/>
              </a:spcBef>
              <a:defRPr/>
            </a:pPr>
            <a:r>
              <a:rPr lang="en-US" b="1" dirty="0"/>
              <a:t>    desired outcomes</a:t>
            </a:r>
          </a:p>
          <a:p>
            <a:pPr marL="285750" indent="-285750">
              <a:buFont typeface="Wingdings" panose="05000000000000000000" pitchFamily="2" charset="2"/>
              <a:buChar char="Ø"/>
              <a:defRPr/>
            </a:pPr>
            <a:r>
              <a:rPr lang="en-US" b="1" dirty="0"/>
              <a:t>Linkage to resources</a:t>
            </a:r>
          </a:p>
          <a:p>
            <a:pPr marL="285750" indent="-285750">
              <a:buFont typeface="Wingdings" panose="05000000000000000000" pitchFamily="2" charset="2"/>
              <a:buChar char="Ø"/>
              <a:defRPr/>
            </a:pPr>
            <a:r>
              <a:rPr lang="en-US" b="1" dirty="0"/>
              <a:t>Follow through with the linkage</a:t>
            </a:r>
          </a:p>
          <a:p>
            <a:pPr marL="285750" indent="-285750">
              <a:buFont typeface="Wingdings" panose="05000000000000000000" pitchFamily="2" charset="2"/>
              <a:buChar char="Ø"/>
              <a:defRPr/>
            </a:pPr>
            <a:r>
              <a:rPr lang="en-US" b="1" dirty="0"/>
              <a:t>Make an appointment</a:t>
            </a:r>
          </a:p>
          <a:p>
            <a:pPr marL="285750" indent="-285750">
              <a:buFont typeface="Wingdings" panose="05000000000000000000" pitchFamily="2" charset="2"/>
              <a:buChar char="Ø"/>
              <a:defRPr/>
            </a:pPr>
            <a:r>
              <a:rPr lang="en-US" b="1" dirty="0"/>
              <a:t>Go to appointments</a:t>
            </a:r>
          </a:p>
          <a:p>
            <a:pPr marL="285750" indent="-285750">
              <a:buFont typeface="Wingdings" panose="05000000000000000000" pitchFamily="2" charset="2"/>
              <a:buChar char="Ø"/>
              <a:defRPr/>
            </a:pPr>
            <a:r>
              <a:rPr lang="en-US" b="1" dirty="0"/>
              <a:t>Following treatment plan</a:t>
            </a:r>
          </a:p>
        </p:txBody>
      </p:sp>
      <p:pic>
        <p:nvPicPr>
          <p:cNvPr id="4" name="Picture 9">
            <a:extLst>
              <a:ext uri="{FF2B5EF4-FFF2-40B4-BE49-F238E27FC236}">
                <a16:creationId xmlns:a16="http://schemas.microsoft.com/office/drawing/2014/main" id="{F7862CB1-FCEA-4DB4-9D17-DC626F3A3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5563" y="2844800"/>
            <a:ext cx="3030537"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256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EF8D6E87-902A-4E2A-B321-228E733C7A89}"/>
              </a:ext>
            </a:extLst>
          </p:cNvPr>
          <p:cNvSpPr txBox="1">
            <a:spLocks/>
          </p:cNvSpPr>
          <p:nvPr/>
        </p:nvSpPr>
        <p:spPr>
          <a:xfrm>
            <a:off x="1981200" y="288132"/>
            <a:ext cx="8229600" cy="777875"/>
          </a:xfrm>
          <a:prstGeom prst="rect">
            <a:avLst/>
          </a:prstGeom>
        </p:spPr>
        <p:txBody>
          <a:bodyPr>
            <a:normAutofit fontScale="60000" lnSpcReduction="20000"/>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6000" dirty="0">
                <a:solidFill>
                  <a:schemeClr val="bg1"/>
                </a:solidFill>
              </a:rPr>
              <a:t>Data Tells the Story</a:t>
            </a:r>
            <a:br>
              <a:rPr lang="en-US" dirty="0"/>
            </a:br>
            <a:endParaRPr lang="en-US" dirty="0"/>
          </a:p>
        </p:txBody>
      </p:sp>
      <p:sp>
        <p:nvSpPr>
          <p:cNvPr id="3" name="Content Placeholder 8">
            <a:extLst>
              <a:ext uri="{FF2B5EF4-FFF2-40B4-BE49-F238E27FC236}">
                <a16:creationId xmlns:a16="http://schemas.microsoft.com/office/drawing/2014/main" id="{393AA7D0-0DBD-469C-898A-B15534804B90}"/>
              </a:ext>
            </a:extLst>
          </p:cNvPr>
          <p:cNvSpPr txBox="1">
            <a:spLocks noChangeArrowheads="1"/>
          </p:cNvSpPr>
          <p:nvPr/>
        </p:nvSpPr>
        <p:spPr>
          <a:xfrm>
            <a:off x="439738" y="2393950"/>
            <a:ext cx="4038600" cy="3611563"/>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en-US" sz="2400" dirty="0"/>
              <a:t># inbound contacts</a:t>
            </a:r>
          </a:p>
          <a:p>
            <a:pPr>
              <a:buFont typeface="Wingdings" panose="05000000000000000000" pitchFamily="2" charset="2"/>
              <a:buChar char="Ø"/>
            </a:pPr>
            <a:r>
              <a:rPr lang="en-US" altLang="en-US" sz="2400" dirty="0"/>
              <a:t># follow up contacts</a:t>
            </a:r>
          </a:p>
          <a:p>
            <a:pPr>
              <a:buFont typeface="Wingdings" panose="05000000000000000000" pitchFamily="2" charset="2"/>
              <a:buChar char="Ø"/>
            </a:pPr>
            <a:r>
              <a:rPr lang="en-US" altLang="en-US" sz="2400" dirty="0"/>
              <a:t>% Caller type (self)</a:t>
            </a:r>
          </a:p>
          <a:p>
            <a:pPr>
              <a:buFont typeface="Wingdings" panose="05000000000000000000" pitchFamily="2" charset="2"/>
              <a:buChar char="Ø"/>
            </a:pPr>
            <a:r>
              <a:rPr lang="en-US" altLang="en-US" sz="2400" dirty="0"/>
              <a:t>% type of call </a:t>
            </a:r>
          </a:p>
          <a:p>
            <a:pPr>
              <a:buFont typeface="Wingdings" panose="05000000000000000000" pitchFamily="2" charset="2"/>
              <a:buChar char="Ø"/>
            </a:pPr>
            <a:r>
              <a:rPr lang="en-US" altLang="en-US" sz="2400" dirty="0"/>
              <a:t>   (MH, SA)</a:t>
            </a:r>
          </a:p>
          <a:p>
            <a:pPr>
              <a:buFont typeface="Wingdings" panose="05000000000000000000" pitchFamily="2" charset="2"/>
              <a:buChar char="Ø"/>
            </a:pPr>
            <a:r>
              <a:rPr lang="en-US" altLang="en-US" sz="2400" dirty="0"/>
              <a:t>% by gender</a:t>
            </a:r>
          </a:p>
          <a:p>
            <a:pPr>
              <a:buFont typeface="Wingdings" panose="05000000000000000000" pitchFamily="2" charset="2"/>
              <a:buChar char="Ø"/>
            </a:pPr>
            <a:r>
              <a:rPr lang="en-US" altLang="en-US" sz="2400" dirty="0"/>
              <a:t>% insured &amp; type</a:t>
            </a:r>
          </a:p>
          <a:p>
            <a:pPr>
              <a:buFont typeface="Wingdings" panose="05000000000000000000" pitchFamily="2" charset="2"/>
              <a:buChar char="Ø"/>
            </a:pPr>
            <a:r>
              <a:rPr lang="en-US" altLang="en-US" sz="2400" dirty="0"/>
              <a:t>% caller location</a:t>
            </a:r>
          </a:p>
          <a:p>
            <a:endParaRPr lang="en-US" altLang="en-US" dirty="0"/>
          </a:p>
        </p:txBody>
      </p:sp>
      <p:sp>
        <p:nvSpPr>
          <p:cNvPr id="4" name="Content Placeholder 10">
            <a:extLst>
              <a:ext uri="{FF2B5EF4-FFF2-40B4-BE49-F238E27FC236}">
                <a16:creationId xmlns:a16="http://schemas.microsoft.com/office/drawing/2014/main" id="{052D0675-C290-4E65-8E50-EABFEF52BAC6}"/>
              </a:ext>
            </a:extLst>
          </p:cNvPr>
          <p:cNvSpPr txBox="1">
            <a:spLocks noChangeArrowheads="1"/>
          </p:cNvSpPr>
          <p:nvPr/>
        </p:nvSpPr>
        <p:spPr>
          <a:xfrm>
            <a:off x="7202488" y="2606357"/>
            <a:ext cx="4549773" cy="3611563"/>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en-US" dirty="0"/>
              <a:t> </a:t>
            </a:r>
            <a:r>
              <a:rPr lang="en-US" altLang="en-US" sz="2400" dirty="0"/>
              <a:t>% engaged in treatment</a:t>
            </a:r>
          </a:p>
          <a:p>
            <a:pPr>
              <a:buFont typeface="Wingdings" panose="05000000000000000000" pitchFamily="2" charset="2"/>
              <a:buChar char="Ø"/>
            </a:pPr>
            <a:endParaRPr lang="en-US" altLang="en-US" sz="2400" dirty="0"/>
          </a:p>
          <a:p>
            <a:pPr>
              <a:buFont typeface="Wingdings" panose="05000000000000000000" pitchFamily="2" charset="2"/>
              <a:buChar char="Ø"/>
            </a:pPr>
            <a:r>
              <a:rPr lang="en-US" altLang="en-US" sz="2400" dirty="0"/>
              <a:t> % following recovery plan</a:t>
            </a:r>
          </a:p>
          <a:p>
            <a:endParaRPr lang="en-US" altLang="en-US" sz="2400" dirty="0"/>
          </a:p>
          <a:p>
            <a:pPr>
              <a:buFont typeface="Wingdings" panose="05000000000000000000" pitchFamily="2" charset="2"/>
              <a:buChar char="Ø"/>
            </a:pPr>
            <a:r>
              <a:rPr lang="en-US" altLang="en-US" sz="2400" dirty="0"/>
              <a:t> % wants follow up peer support</a:t>
            </a:r>
          </a:p>
          <a:p>
            <a:pPr>
              <a:buFont typeface="Wingdings" panose="05000000000000000000" pitchFamily="2" charset="2"/>
              <a:buChar char="Ø"/>
            </a:pPr>
            <a:endParaRPr lang="en-US" altLang="en-US" sz="2400" dirty="0"/>
          </a:p>
          <a:p>
            <a:pPr>
              <a:buFont typeface="Wingdings" panose="05000000000000000000" pitchFamily="2" charset="2"/>
              <a:buChar char="Ø"/>
            </a:pPr>
            <a:r>
              <a:rPr lang="en-US" altLang="en-US" sz="2400" dirty="0"/>
              <a:t> MORS </a:t>
            </a:r>
            <a:r>
              <a:rPr lang="en-US" altLang="en-US" dirty="0"/>
              <a:t>Scale</a:t>
            </a:r>
          </a:p>
          <a:p>
            <a:pPr>
              <a:buFont typeface="Wingdings" panose="05000000000000000000" pitchFamily="2" charset="2"/>
              <a:buChar char="Ø"/>
            </a:pPr>
            <a:endParaRPr lang="en-US" altLang="en-US" dirty="0"/>
          </a:p>
          <a:p>
            <a:pPr>
              <a:buFont typeface="Wingdings" panose="05000000000000000000" pitchFamily="2" charset="2"/>
              <a:buChar char="Ø"/>
            </a:pPr>
            <a:endParaRPr lang="en-US" altLang="en-US" dirty="0"/>
          </a:p>
          <a:p>
            <a:endParaRPr lang="en-US" altLang="en-US" dirty="0"/>
          </a:p>
        </p:txBody>
      </p:sp>
      <p:sp>
        <p:nvSpPr>
          <p:cNvPr id="5" name="Text Placeholder 7">
            <a:extLst>
              <a:ext uri="{FF2B5EF4-FFF2-40B4-BE49-F238E27FC236}">
                <a16:creationId xmlns:a16="http://schemas.microsoft.com/office/drawing/2014/main" id="{083A7BDA-B60B-42D2-A74E-8F712FFBFC96}"/>
              </a:ext>
            </a:extLst>
          </p:cNvPr>
          <p:cNvSpPr txBox="1">
            <a:spLocks noChangeArrowheads="1"/>
          </p:cNvSpPr>
          <p:nvPr/>
        </p:nvSpPr>
        <p:spPr bwMode="auto">
          <a:xfrm>
            <a:off x="711199" y="1448593"/>
            <a:ext cx="386873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b="1" dirty="0"/>
              <a:t>Quantitative at Intake</a:t>
            </a:r>
          </a:p>
        </p:txBody>
      </p:sp>
      <p:sp>
        <p:nvSpPr>
          <p:cNvPr id="6" name="Text Placeholder 9">
            <a:extLst>
              <a:ext uri="{FF2B5EF4-FFF2-40B4-BE49-F238E27FC236}">
                <a16:creationId xmlns:a16="http://schemas.microsoft.com/office/drawing/2014/main" id="{55D9288E-362A-4E06-9EAB-9EFF5579B05A}"/>
              </a:ext>
            </a:extLst>
          </p:cNvPr>
          <p:cNvSpPr txBox="1">
            <a:spLocks noChangeArrowheads="1"/>
          </p:cNvSpPr>
          <p:nvPr/>
        </p:nvSpPr>
        <p:spPr bwMode="auto">
          <a:xfrm>
            <a:off x="7202488" y="1448593"/>
            <a:ext cx="443651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b="1" dirty="0"/>
              <a:t>High Quality Outcomes </a:t>
            </a:r>
          </a:p>
          <a:p>
            <a:pPr>
              <a:buFontTx/>
              <a:buNone/>
            </a:pPr>
            <a:r>
              <a:rPr lang="en-US" altLang="en-US" b="1" dirty="0"/>
              <a:t>Through Follow Up</a:t>
            </a:r>
          </a:p>
        </p:txBody>
      </p:sp>
      <p:pic>
        <p:nvPicPr>
          <p:cNvPr id="7" name="Picture 12">
            <a:extLst>
              <a:ext uri="{FF2B5EF4-FFF2-40B4-BE49-F238E27FC236}">
                <a16:creationId xmlns:a16="http://schemas.microsoft.com/office/drawing/2014/main" id="{00132B13-CEF9-4649-BA8A-2DE998898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25" y="3743325"/>
            <a:ext cx="15113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039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A8076B-CE6E-4A72-B82F-796455665893}"/>
              </a:ext>
            </a:extLst>
          </p:cNvPr>
          <p:cNvSpPr/>
          <p:nvPr/>
        </p:nvSpPr>
        <p:spPr>
          <a:xfrm>
            <a:off x="304800" y="1058091"/>
            <a:ext cx="6749143" cy="5170646"/>
          </a:xfrm>
          <a:prstGeom prst="rect">
            <a:avLst/>
          </a:prstGeom>
        </p:spPr>
        <p:txBody>
          <a:bodyPr wrap="square">
            <a:spAutoFit/>
          </a:bodyPr>
          <a:lstStyle/>
          <a:p>
            <a:r>
              <a:rPr lang="en-US" b="1" dirty="0">
                <a:solidFill>
                  <a:srgbClr val="8691BB"/>
                </a:solidFill>
                <a:latin typeface="&amp;quot"/>
              </a:rPr>
              <a:t>What is MORS?</a:t>
            </a:r>
          </a:p>
          <a:p>
            <a:r>
              <a:rPr lang="en-US" dirty="0">
                <a:solidFill>
                  <a:srgbClr val="000000"/>
                </a:solidFill>
                <a:latin typeface="Arial" panose="020B0604020202020204" pitchFamily="34" charset="0"/>
              </a:rPr>
              <a:t>The Milestones of Recovery Scale (MORS) is an effective evaluation tool for tracking the process of recovery for individuals with mental illness. </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MORS is rooted in the principles of psychiatric rehabilitation and defines recovery as a process beyond symptom reduction, client compliance and service utilization.  </a:t>
            </a:r>
          </a:p>
          <a:p>
            <a:endParaRPr lang="en-US" sz="1200"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It operates from a perspective that meaningful roles and relationships are the driving forces behind achieving recovery and leading a fuller life.</a:t>
            </a:r>
          </a:p>
          <a:p>
            <a:endParaRPr lang="en-US" sz="1200"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MORS can help systems and programs demonstrate to funding sources, politicians and the public that mental health systems can be cost-effective and achieve positive outcomes.</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MORS has been extensively tested and researched for validity and reliability.</a:t>
            </a:r>
          </a:p>
        </p:txBody>
      </p:sp>
      <p:sp>
        <p:nvSpPr>
          <p:cNvPr id="4" name="Rectangle 3">
            <a:extLst>
              <a:ext uri="{FF2B5EF4-FFF2-40B4-BE49-F238E27FC236}">
                <a16:creationId xmlns:a16="http://schemas.microsoft.com/office/drawing/2014/main" id="{98DFDE45-8951-4616-AF68-FE008DAC977F}"/>
              </a:ext>
            </a:extLst>
          </p:cNvPr>
          <p:cNvSpPr/>
          <p:nvPr/>
        </p:nvSpPr>
        <p:spPr>
          <a:xfrm>
            <a:off x="8151223" y="1535613"/>
            <a:ext cx="3840480" cy="4524315"/>
          </a:xfrm>
          <a:prstGeom prst="rect">
            <a:avLst/>
          </a:prstGeom>
        </p:spPr>
        <p:txBody>
          <a:bodyPr wrap="square">
            <a:spAutoFit/>
          </a:bodyPr>
          <a:lstStyle/>
          <a:p>
            <a:r>
              <a:rPr lang="en-US" dirty="0">
                <a:solidFill>
                  <a:srgbClr val="000000"/>
                </a:solidFill>
                <a:latin typeface="Arial" panose="020B0604020202020204" pitchFamily="34" charset="0"/>
              </a:rPr>
              <a:t>MORS is a recovery-based outcome tool that can help all levels of mental health systems answer the question:  </a:t>
            </a:r>
            <a:r>
              <a:rPr lang="en-US" b="1" dirty="0">
                <a:solidFill>
                  <a:srgbClr val="000000"/>
                </a:solidFill>
                <a:latin typeface="Arial" panose="020B0604020202020204" pitchFamily="34" charset="0"/>
              </a:rPr>
              <a:t>Are we offering effective services that are helping individuals to achieve more meaningful lives?</a:t>
            </a:r>
            <a:r>
              <a:rPr lang="en-US" dirty="0"/>
              <a:t> </a:t>
            </a:r>
          </a:p>
          <a:p>
            <a:endParaRPr lang="en-US" dirty="0"/>
          </a:p>
          <a:p>
            <a:r>
              <a:rPr lang="en-US" dirty="0"/>
              <a:t>Mental Health America of Los Angeles</a:t>
            </a:r>
            <a:br>
              <a:rPr lang="en-US" dirty="0"/>
            </a:br>
            <a:r>
              <a:rPr lang="en-US" dirty="0"/>
              <a:t>200 North Pine Avenue, Suite 400</a:t>
            </a:r>
            <a:br>
              <a:rPr lang="en-US" dirty="0"/>
            </a:br>
            <a:r>
              <a:rPr lang="en-US" dirty="0"/>
              <a:t>Long Beach, CA 90802</a:t>
            </a:r>
          </a:p>
          <a:p>
            <a:r>
              <a:rPr lang="en-US" dirty="0"/>
              <a:t>For more information about MORS please contact:</a:t>
            </a:r>
            <a:br>
              <a:rPr lang="en-US" dirty="0"/>
            </a:br>
            <a:r>
              <a:rPr lang="en-US" dirty="0"/>
              <a:t>(562) 645-3222</a:t>
            </a:r>
            <a:br>
              <a:rPr lang="en-US" dirty="0"/>
            </a:br>
            <a:r>
              <a:rPr lang="en-US" b="1" dirty="0">
                <a:hlinkClick r:id="rId2"/>
              </a:rPr>
              <a:t>mors@mhala.org</a:t>
            </a:r>
            <a:endParaRPr lang="en-US" dirty="0"/>
          </a:p>
          <a:p>
            <a:endParaRPr lang="en-US" b="1" dirty="0"/>
          </a:p>
        </p:txBody>
      </p:sp>
    </p:spTree>
    <p:extLst>
      <p:ext uri="{BB962C8B-B14F-4D97-AF65-F5344CB8AC3E}">
        <p14:creationId xmlns:p14="http://schemas.microsoft.com/office/powerpoint/2010/main" val="3252123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SAMHSA PowerPoint Template 2.14.18" id="{448769E7-27A7-4523-A221-EC192782EFFB}" vid="{02A4BDB4-2117-46F9-A046-EB4FBAF7CDDC}"/>
    </a:ext>
  </a:extLst>
</a:theme>
</file>

<file path=docProps/app.xml><?xml version="1.0" encoding="utf-8"?>
<Properties xmlns="http://schemas.openxmlformats.org/officeDocument/2006/extended-properties" xmlns:vt="http://schemas.openxmlformats.org/officeDocument/2006/docPropsVTypes">
  <Template>New SAMHSA PowerPoint Template 2.14.18</Template>
  <TotalTime>104</TotalTime>
  <Words>889</Words>
  <Application>Microsoft Office PowerPoint</Application>
  <PresentationFormat>Widescreen</PresentationFormat>
  <Paragraphs>192</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Yu Gothic Medium</vt:lpstr>
      <vt:lpstr>Yu Gothic UI Semibold</vt:lpstr>
      <vt:lpstr>Yu Gothic UI Semilight</vt:lpstr>
      <vt:lpstr>&amp;quot</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Hellebuyck</dc:creator>
  <cp:lastModifiedBy>Michelle Hellebuyck</cp:lastModifiedBy>
  <cp:revision>16</cp:revision>
  <cp:lastPrinted>2018-02-12T19:53:39Z</cp:lastPrinted>
  <dcterms:created xsi:type="dcterms:W3CDTF">2018-02-14T19:13:45Z</dcterms:created>
  <dcterms:modified xsi:type="dcterms:W3CDTF">2018-02-28T20:46:16Z</dcterms:modified>
</cp:coreProperties>
</file>