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2" r:id="rId5"/>
    <p:sldId id="266" r:id="rId6"/>
    <p:sldId id="265" r:id="rId7"/>
    <p:sldId id="267" r:id="rId8"/>
    <p:sldId id="272" r:id="rId9"/>
    <p:sldId id="269" r:id="rId10"/>
    <p:sldId id="270" r:id="rId11"/>
    <p:sldId id="271" r:id="rId12"/>
    <p:sldId id="273" r:id="rId13"/>
    <p:sldId id="275" r:id="rId14"/>
    <p:sldId id="274" r:id="rId15"/>
    <p:sldId id="276" r:id="rId16"/>
    <p:sldId id="277" r:id="rId17"/>
    <p:sldId id="278" r:id="rId18"/>
    <p:sldId id="279" r:id="rId19"/>
    <p:sldId id="280" r:id="rId20"/>
    <p:sldId id="281" r:id="rId21"/>
    <p:sldId id="282" r:id="rId22"/>
    <p:sldId id="283" r:id="rId23"/>
  </p:sldIdLst>
  <p:sldSz cx="12192000" cy="6858000"/>
  <p:notesSz cx="7007225" cy="92932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6" autoAdjust="0"/>
    <p:restoredTop sz="94660"/>
  </p:normalViewPr>
  <p:slideViewPr>
    <p:cSldViewPr snapToGrid="0">
      <p:cViewPr varScale="1">
        <p:scale>
          <a:sx n="77" d="100"/>
          <a:sy n="77" d="100"/>
        </p:scale>
        <p:origin x="4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757881" y="185738"/>
            <a:ext cx="4337050" cy="692150"/>
          </a:xfrm>
        </p:spPr>
        <p:txBody>
          <a:bodyPr>
            <a:normAutofit/>
          </a:bodyPr>
          <a:lstStyle>
            <a:lvl1pPr>
              <a:defRPr sz="3600" b="0">
                <a:solidFill>
                  <a:schemeClr val="bg1"/>
                </a:solidFill>
                <a:latin typeface="Yu Gothic Medium" panose="020B0500000000000000" pitchFamily="34" charset="-128"/>
                <a:ea typeface="Yu Gothic Medium" panose="020B0500000000000000" pitchFamily="34" charset="-128"/>
              </a:defRPr>
            </a:lvl1pPr>
          </a:lstStyle>
          <a:p>
            <a:pPr lvl="0"/>
            <a:r>
              <a:rPr lang="en-US"/>
              <a:t>Edit Master text styles</a:t>
            </a:r>
          </a:p>
        </p:txBody>
      </p:sp>
    </p:spTree>
    <p:extLst>
      <p:ext uri="{BB962C8B-B14F-4D97-AF65-F5344CB8AC3E}">
        <p14:creationId xmlns:p14="http://schemas.microsoft.com/office/powerpoint/2010/main" val="209727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117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453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0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68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8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97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3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30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51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32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81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324225" y="365125"/>
            <a:ext cx="83502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3324225" y="2879725"/>
            <a:ext cx="835025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1221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Subtitle 2"/>
          <p:cNvSpPr>
            <a:spLocks noGrp="1"/>
          </p:cNvSpPr>
          <p:nvPr>
            <p:ph type="subTitle" idx="4294967295"/>
          </p:nvPr>
        </p:nvSpPr>
        <p:spPr>
          <a:xfrm>
            <a:off x="3519814" y="2706558"/>
            <a:ext cx="8384088" cy="2183726"/>
          </a:xfrm>
        </p:spPr>
        <p:txBody>
          <a:bodyPr/>
          <a:lstStyle/>
          <a:p>
            <a:pPr algn="r"/>
            <a:r>
              <a:rPr lang="en-US" altLang="en-US" sz="2200" dirty="0">
                <a:solidFill>
                  <a:schemeClr val="bg1"/>
                </a:solidFill>
                <a:latin typeface="Yu Gothic Medium" panose="020B0500000000000000" pitchFamily="34" charset="-128"/>
                <a:ea typeface="Yu Gothic Medium" panose="020B0500000000000000" pitchFamily="34" charset="-128"/>
              </a:rPr>
              <a:t> </a:t>
            </a:r>
          </a:p>
          <a:p>
            <a:pPr algn="r"/>
            <a:r>
              <a:rPr lang="en-US" altLang="en-US" sz="2200" dirty="0">
                <a:solidFill>
                  <a:schemeClr val="bg1"/>
                </a:solidFill>
                <a:latin typeface="Yu Gothic Medium" panose="020B0500000000000000" pitchFamily="34" charset="-128"/>
                <a:ea typeface="Yu Gothic Medium" panose="020B0500000000000000" pitchFamily="34" charset="-128"/>
              </a:rPr>
              <a:t>Kasey Moyer, Executive Director of Mental Health Association of Nebraska</a:t>
            </a:r>
          </a:p>
          <a:p>
            <a:pPr algn="r"/>
            <a:r>
              <a:rPr lang="en-US" altLang="en-US" sz="2200" dirty="0">
                <a:solidFill>
                  <a:schemeClr val="bg1"/>
                </a:solidFill>
                <a:latin typeface="Yu Gothic Medium" panose="020B0500000000000000" pitchFamily="34" charset="-128"/>
                <a:ea typeface="Yu Gothic Medium" panose="020B0500000000000000" pitchFamily="34" charset="-128"/>
              </a:rPr>
              <a:t>Luke </a:t>
            </a:r>
            <a:r>
              <a:rPr lang="en-US" altLang="en-US" sz="2200" dirty="0" err="1">
                <a:solidFill>
                  <a:schemeClr val="bg1"/>
                </a:solidFill>
                <a:latin typeface="Yu Gothic Medium" panose="020B0500000000000000" pitchFamily="34" charset="-128"/>
                <a:ea typeface="Yu Gothic Medium" panose="020B0500000000000000" pitchFamily="34" charset="-128"/>
              </a:rPr>
              <a:t>Bonkiewicz</a:t>
            </a:r>
            <a:r>
              <a:rPr lang="en-US" altLang="en-US" sz="2200" dirty="0">
                <a:solidFill>
                  <a:schemeClr val="bg1"/>
                </a:solidFill>
                <a:latin typeface="Yu Gothic Medium" panose="020B0500000000000000" pitchFamily="34" charset="-128"/>
                <a:ea typeface="Yu Gothic Medium" panose="020B0500000000000000" pitchFamily="34" charset="-128"/>
              </a:rPr>
              <a:t>, Police Officer, Lincoln Police Department </a:t>
            </a:r>
          </a:p>
          <a:p>
            <a:pPr algn="r"/>
            <a:r>
              <a:rPr lang="en-US" altLang="en-US" sz="2200" dirty="0">
                <a:solidFill>
                  <a:schemeClr val="bg1"/>
                </a:solidFill>
                <a:latin typeface="Yu Gothic Medium" panose="020B0500000000000000" pitchFamily="34" charset="-128"/>
                <a:ea typeface="Yu Gothic Medium" panose="020B0500000000000000" pitchFamily="34" charset="-128"/>
              </a:rPr>
              <a:t> Substance Abuse and Mental Health Services Administration</a:t>
            </a:r>
          </a:p>
          <a:p>
            <a:pPr algn="r"/>
            <a:r>
              <a:rPr lang="en-US" altLang="en-US" sz="2200" dirty="0">
                <a:solidFill>
                  <a:schemeClr val="bg1"/>
                </a:solidFill>
                <a:latin typeface="Yu Gothic Medium" panose="020B0500000000000000" pitchFamily="34" charset="-128"/>
                <a:ea typeface="Yu Gothic Medium" panose="020B0500000000000000" pitchFamily="34" charset="-128"/>
              </a:rPr>
              <a:t>U.S. Department of Health and Human Services</a:t>
            </a:r>
          </a:p>
        </p:txBody>
      </p:sp>
      <p:sp>
        <p:nvSpPr>
          <p:cNvPr id="14340" name="TextBox 5"/>
          <p:cNvSpPr txBox="1">
            <a:spLocks noChangeArrowheads="1"/>
          </p:cNvSpPr>
          <p:nvPr/>
        </p:nvSpPr>
        <p:spPr bwMode="auto">
          <a:xfrm>
            <a:off x="2229633" y="306388"/>
            <a:ext cx="931784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sz="4400" dirty="0">
                <a:solidFill>
                  <a:schemeClr val="bg1"/>
                </a:solidFill>
              </a:rPr>
              <a:t>Peer Specialists and Police as Partners Preventing Behavioral Health Crises</a:t>
            </a:r>
            <a:endParaRPr lang="en-US" altLang="en-US" sz="4400" b="1" dirty="0">
              <a:solidFill>
                <a:schemeClr val="bg1"/>
              </a:solidFill>
              <a:latin typeface="Yu Gothic UI Semibold" panose="020B0700000000000000" pitchFamily="34" charset="-128"/>
              <a:ea typeface="Yu Gothic UI Semibold" panose="020B0700000000000000"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E6FB-1459-4C6D-95BF-DC5449E3C30C}"/>
              </a:ext>
            </a:extLst>
          </p:cNvPr>
          <p:cNvSpPr txBox="1">
            <a:spLocks/>
          </p:cNvSpPr>
          <p:nvPr/>
        </p:nvSpPr>
        <p:spPr>
          <a:xfrm>
            <a:off x="3939436" y="136851"/>
            <a:ext cx="5931074"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HONU Expanded </a:t>
            </a:r>
            <a:endParaRPr lang="en-US" dirty="0">
              <a:solidFill>
                <a:schemeClr val="bg1"/>
              </a:solidFill>
              <a:latin typeface="+mn-lt"/>
            </a:endParaRPr>
          </a:p>
        </p:txBody>
      </p:sp>
      <p:pic>
        <p:nvPicPr>
          <p:cNvPr id="3" name="Picture 2" descr="https://photos.zillowstatic.com/p_h/ISmm7zg3r3n7jo0000000000.jpg">
            <a:extLst>
              <a:ext uri="{FF2B5EF4-FFF2-40B4-BE49-F238E27FC236}">
                <a16:creationId xmlns:a16="http://schemas.microsoft.com/office/drawing/2014/main" id="{6CB05CF9-88F8-492E-9359-49F388CFA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760" y="1636125"/>
            <a:ext cx="5238750" cy="3933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F97CDA-C903-4EDD-BD5D-871CDF5445B9}"/>
              </a:ext>
            </a:extLst>
          </p:cNvPr>
          <p:cNvSpPr txBox="1"/>
          <p:nvPr/>
        </p:nvSpPr>
        <p:spPr>
          <a:xfrm>
            <a:off x="515132" y="1402434"/>
            <a:ext cx="3612715"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20 individual bedrooms/ 14 bath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Serving those within 18 months of release from DOC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Serving those living with significant MH or SA who wish to not live on their own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Assisting Law Enforcement with individuals who don’t need EPC but additional support</a:t>
            </a:r>
          </a:p>
        </p:txBody>
      </p:sp>
    </p:spTree>
    <p:extLst>
      <p:ext uri="{BB962C8B-B14F-4D97-AF65-F5344CB8AC3E}">
        <p14:creationId xmlns:p14="http://schemas.microsoft.com/office/powerpoint/2010/main" val="50621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CEB6-8252-4757-96B8-F84520762141}"/>
              </a:ext>
            </a:extLst>
          </p:cNvPr>
          <p:cNvSpPr txBox="1">
            <a:spLocks/>
          </p:cNvSpPr>
          <p:nvPr/>
        </p:nvSpPr>
        <p:spPr>
          <a:xfrm>
            <a:off x="2974931" y="149377"/>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rPr>
              <a:t>Law </a:t>
            </a:r>
            <a:r>
              <a:rPr lang="en-US" dirty="0">
                <a:solidFill>
                  <a:schemeClr val="bg1"/>
                </a:solidFill>
                <a:latin typeface="+mn-lt"/>
              </a:rPr>
              <a:t>Enforcement</a:t>
            </a:r>
            <a:r>
              <a:rPr lang="en-US" dirty="0">
                <a:solidFill>
                  <a:schemeClr val="bg1"/>
                </a:solidFill>
              </a:rPr>
              <a:t> </a:t>
            </a:r>
            <a:r>
              <a:rPr lang="en-US" dirty="0">
                <a:solidFill>
                  <a:schemeClr val="bg1"/>
                </a:solidFill>
                <a:latin typeface="+mn-lt"/>
              </a:rPr>
              <a:t>Training </a:t>
            </a:r>
          </a:p>
        </p:txBody>
      </p:sp>
      <p:sp>
        <p:nvSpPr>
          <p:cNvPr id="3" name="Content Placeholder 5">
            <a:extLst>
              <a:ext uri="{FF2B5EF4-FFF2-40B4-BE49-F238E27FC236}">
                <a16:creationId xmlns:a16="http://schemas.microsoft.com/office/drawing/2014/main" id="{058D3495-8E0A-484D-ABEC-87798998B658}"/>
              </a:ext>
            </a:extLst>
          </p:cNvPr>
          <p:cNvSpPr txBox="1">
            <a:spLocks/>
          </p:cNvSpPr>
          <p:nvPr/>
        </p:nvSpPr>
        <p:spPr>
          <a:xfrm>
            <a:off x="5613327" y="1453355"/>
            <a:ext cx="5591204" cy="4218782"/>
          </a:xfrm>
          <a:prstGeom prst="rect">
            <a:avLst/>
          </a:prstGeom>
        </p:spPr>
        <p:txBody>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t>New Recruits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Dispatch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BHTA Training</a:t>
            </a:r>
          </a:p>
          <a:p>
            <a:pPr lvl="1"/>
            <a:r>
              <a:rPr lang="en-US" sz="3200" dirty="0"/>
              <a:t>9</a:t>
            </a:r>
            <a:r>
              <a:rPr lang="en-US" sz="3200" baseline="30000" dirty="0"/>
              <a:t>th</a:t>
            </a:r>
            <a:r>
              <a:rPr lang="en-US" sz="3200" dirty="0"/>
              <a:t> annual</a:t>
            </a:r>
          </a:p>
          <a:p>
            <a:pPr lvl="1"/>
            <a:r>
              <a:rPr lang="en-US" sz="3200" dirty="0"/>
              <a:t>Averaging 65 officers per training </a:t>
            </a:r>
          </a:p>
        </p:txBody>
      </p:sp>
      <p:pic>
        <p:nvPicPr>
          <p:cNvPr id="4" name="Picture 2" descr="Image may contain: one or more people, people standing and outdoor">
            <a:extLst>
              <a:ext uri="{FF2B5EF4-FFF2-40B4-BE49-F238E27FC236}">
                <a16:creationId xmlns:a16="http://schemas.microsoft.com/office/drawing/2014/main" id="{67691C65-D72F-405D-93F4-477D2CD3D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453355"/>
            <a:ext cx="3338512" cy="494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4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157C-549F-4454-B061-9081EE5FC0D1}"/>
              </a:ext>
            </a:extLst>
          </p:cNvPr>
          <p:cNvSpPr txBox="1">
            <a:spLocks/>
          </p:cNvSpPr>
          <p:nvPr/>
        </p:nvSpPr>
        <p:spPr>
          <a:xfrm>
            <a:off x="2636728" y="136851"/>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What is the R.E.A.L. Program?</a:t>
            </a:r>
            <a:endParaRPr lang="en-US" dirty="0">
              <a:solidFill>
                <a:schemeClr val="bg1"/>
              </a:solidFill>
              <a:latin typeface="+mn-lt"/>
            </a:endParaRPr>
          </a:p>
        </p:txBody>
      </p:sp>
      <p:sp>
        <p:nvSpPr>
          <p:cNvPr id="3" name="Content Placeholder 2">
            <a:extLst>
              <a:ext uri="{FF2B5EF4-FFF2-40B4-BE49-F238E27FC236}">
                <a16:creationId xmlns:a16="http://schemas.microsoft.com/office/drawing/2014/main" id="{B5FD2085-7108-4F5A-8520-B974F15731BB}"/>
              </a:ext>
            </a:extLst>
          </p:cNvPr>
          <p:cNvSpPr txBox="1">
            <a:spLocks/>
          </p:cNvSpPr>
          <p:nvPr/>
        </p:nvSpPr>
        <p:spPr>
          <a:xfrm>
            <a:off x="745299" y="1280318"/>
            <a:ext cx="8229600" cy="4297363"/>
          </a:xfrm>
          <a:prstGeom prst="rect">
            <a:avLst/>
          </a:prstGeom>
        </p:spPr>
        <p:txBody>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A way for officers to connect citizens to MH resources following a call for service</a:t>
            </a:r>
          </a:p>
          <a:p>
            <a:pPr marL="457200" indent="-457200">
              <a:buFont typeface="Arial" panose="020B0604020202020204" pitchFamily="34" charset="0"/>
              <a:buChar char="•"/>
            </a:pPr>
            <a:r>
              <a:rPr lang="en-US" dirty="0"/>
              <a:t>Officer e-mails referral to MHA after CFS</a:t>
            </a:r>
          </a:p>
          <a:p>
            <a:pPr marL="457200" indent="-457200">
              <a:buFont typeface="Arial" panose="020B0604020202020204" pitchFamily="34" charset="0"/>
              <a:buChar char="•"/>
            </a:pPr>
            <a:r>
              <a:rPr lang="en-US" dirty="0"/>
              <a:t>Peer-specialist then contacts mental health consumer</a:t>
            </a:r>
          </a:p>
          <a:p>
            <a:pPr marL="1714500" indent="-457200">
              <a:buFont typeface="Wingdings" panose="05000000000000000000" pitchFamily="2" charset="2"/>
              <a:buChar char="Ø"/>
            </a:pPr>
            <a:r>
              <a:rPr lang="en-US" dirty="0"/>
              <a:t>Free</a:t>
            </a:r>
          </a:p>
          <a:p>
            <a:pPr marL="1714500" indent="-457200">
              <a:buFont typeface="Wingdings" panose="05000000000000000000" pitchFamily="2" charset="2"/>
              <a:buChar char="Ø"/>
            </a:pPr>
            <a:r>
              <a:rPr lang="en-US" dirty="0"/>
              <a:t>Voluntary</a:t>
            </a:r>
          </a:p>
          <a:p>
            <a:pPr marL="1714500" indent="-457200">
              <a:buFont typeface="Wingdings" panose="05000000000000000000" pitchFamily="2" charset="2"/>
              <a:buChar char="Ø"/>
            </a:pPr>
            <a:r>
              <a:rPr lang="en-US" dirty="0"/>
              <a:t>Non-clinical</a:t>
            </a:r>
          </a:p>
        </p:txBody>
      </p:sp>
    </p:spTree>
    <p:extLst>
      <p:ext uri="{BB962C8B-B14F-4D97-AF65-F5344CB8AC3E}">
        <p14:creationId xmlns:p14="http://schemas.microsoft.com/office/powerpoint/2010/main" val="238834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9CA5-DD42-4A37-8ECF-57380B0936AF}"/>
              </a:ext>
            </a:extLst>
          </p:cNvPr>
          <p:cNvSpPr txBox="1">
            <a:spLocks/>
          </p:cNvSpPr>
          <p:nvPr/>
        </p:nvSpPr>
        <p:spPr>
          <a:xfrm>
            <a:off x="1841327" y="99273"/>
            <a:ext cx="942166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How do LPD Officers Make Referrals?</a:t>
            </a:r>
            <a:endParaRPr lang="en-US" dirty="0">
              <a:solidFill>
                <a:schemeClr val="bg1"/>
              </a:solidFill>
              <a:latin typeface="+mn-lt"/>
            </a:endParaRPr>
          </a:p>
        </p:txBody>
      </p:sp>
      <p:sp>
        <p:nvSpPr>
          <p:cNvPr id="4" name="Content Placeholder 2">
            <a:extLst>
              <a:ext uri="{FF2B5EF4-FFF2-40B4-BE49-F238E27FC236}">
                <a16:creationId xmlns:a16="http://schemas.microsoft.com/office/drawing/2014/main" id="{CE13F8FB-5BC6-4448-8F0C-0BF8082E8340}"/>
              </a:ext>
            </a:extLst>
          </p:cNvPr>
          <p:cNvSpPr txBox="1">
            <a:spLocks/>
          </p:cNvSpPr>
          <p:nvPr/>
        </p:nvSpPr>
        <p:spPr>
          <a:xfrm>
            <a:off x="657617" y="1415441"/>
            <a:ext cx="8229600" cy="4321480"/>
          </a:xfrm>
          <a:prstGeom prst="rect">
            <a:avLst/>
          </a:prstGeom>
        </p:spPr>
        <p:txBody>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E-mail sent from LPD officer to MHA</a:t>
            </a:r>
          </a:p>
          <a:p>
            <a:endParaRPr lang="en-US" sz="3000" dirty="0"/>
          </a:p>
          <a:p>
            <a:r>
              <a:rPr lang="en-US" sz="3000" dirty="0"/>
              <a:t>Three components of referral:</a:t>
            </a:r>
          </a:p>
          <a:p>
            <a:pPr lvl="1"/>
            <a:r>
              <a:rPr lang="en-US" sz="3000" dirty="0"/>
              <a:t>Type of incident (e.g., suicide attempt)</a:t>
            </a:r>
          </a:p>
          <a:p>
            <a:pPr lvl="1"/>
            <a:r>
              <a:rPr lang="en-US" sz="3000" dirty="0"/>
              <a:t>Consumer’s contact information</a:t>
            </a:r>
          </a:p>
          <a:p>
            <a:pPr lvl="1"/>
            <a:r>
              <a:rPr lang="en-US" sz="3000" dirty="0"/>
              <a:t>Brief description of incident</a:t>
            </a:r>
            <a:endParaRPr lang="en-US" dirty="0"/>
          </a:p>
        </p:txBody>
      </p:sp>
    </p:spTree>
    <p:extLst>
      <p:ext uri="{BB962C8B-B14F-4D97-AF65-F5344CB8AC3E}">
        <p14:creationId xmlns:p14="http://schemas.microsoft.com/office/powerpoint/2010/main" val="3623913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1461-B0AA-4050-AAF3-FA4B4E93A611}"/>
              </a:ext>
            </a:extLst>
          </p:cNvPr>
          <p:cNvSpPr txBox="1">
            <a:spLocks/>
          </p:cNvSpPr>
          <p:nvPr/>
        </p:nvSpPr>
        <p:spPr>
          <a:xfrm>
            <a:off x="1806880" y="128392"/>
            <a:ext cx="7848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	R.E.A.L. Program—Evaluation</a:t>
            </a:r>
            <a:endParaRPr lang="en-US" dirty="0">
              <a:solidFill>
                <a:schemeClr val="bg1"/>
              </a:solidFill>
              <a:latin typeface="+mn-lt"/>
            </a:endParaRPr>
          </a:p>
        </p:txBody>
      </p:sp>
      <p:sp>
        <p:nvSpPr>
          <p:cNvPr id="3" name="Content Placeholder 2">
            <a:extLst>
              <a:ext uri="{FF2B5EF4-FFF2-40B4-BE49-F238E27FC236}">
                <a16:creationId xmlns:a16="http://schemas.microsoft.com/office/drawing/2014/main" id="{3C257CC2-ABEF-4A7B-8A3F-7A36EFE89B3F}"/>
              </a:ext>
            </a:extLst>
          </p:cNvPr>
          <p:cNvSpPr txBox="1">
            <a:spLocks/>
          </p:cNvSpPr>
          <p:nvPr/>
        </p:nvSpPr>
        <p:spPr>
          <a:xfrm>
            <a:off x="883085" y="1402915"/>
            <a:ext cx="8229600" cy="4297363"/>
          </a:xfrm>
          <a:prstGeom prst="rect">
            <a:avLst/>
          </a:prstGeom>
        </p:spPr>
        <p:txBody>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GENERAL QUESTIONS</a:t>
            </a:r>
          </a:p>
          <a:p>
            <a:endParaRPr lang="en-US" sz="3000" dirty="0"/>
          </a:p>
          <a:p>
            <a:pPr marL="457200" indent="-457200">
              <a:buFont typeface="Arial" panose="020B0604020202020204" pitchFamily="34" charset="0"/>
              <a:buChar char="•"/>
            </a:pPr>
            <a:r>
              <a:rPr lang="en-US" sz="3000" dirty="0"/>
              <a:t>What is the R.E.A.L Program?</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How do LPD officers use the program?</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Has the program benefited mental health consumers and LPD?  If so, how?</a:t>
            </a:r>
          </a:p>
        </p:txBody>
      </p:sp>
    </p:spTree>
    <p:extLst>
      <p:ext uri="{BB962C8B-B14F-4D97-AF65-F5344CB8AC3E}">
        <p14:creationId xmlns:p14="http://schemas.microsoft.com/office/powerpoint/2010/main" val="3028353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2029-D6E2-4E42-B93D-F94B53FD7789}"/>
              </a:ext>
            </a:extLst>
          </p:cNvPr>
          <p:cNvSpPr txBox="1">
            <a:spLocks/>
          </p:cNvSpPr>
          <p:nvPr/>
        </p:nvSpPr>
        <p:spPr>
          <a:xfrm>
            <a:off x="2461364" y="174430"/>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What is the Program’s Impact?</a:t>
            </a:r>
          </a:p>
        </p:txBody>
      </p:sp>
      <p:sp>
        <p:nvSpPr>
          <p:cNvPr id="3" name="Content Placeholder 2">
            <a:extLst>
              <a:ext uri="{FF2B5EF4-FFF2-40B4-BE49-F238E27FC236}">
                <a16:creationId xmlns:a16="http://schemas.microsoft.com/office/drawing/2014/main" id="{53AA3421-0BDC-49B2-8D95-DA177741D9A1}"/>
              </a:ext>
            </a:extLst>
          </p:cNvPr>
          <p:cNvSpPr txBox="1">
            <a:spLocks/>
          </p:cNvSpPr>
          <p:nvPr/>
        </p:nvSpPr>
        <p:spPr>
          <a:xfrm>
            <a:off x="594987" y="1478071"/>
            <a:ext cx="8229600" cy="4297363"/>
          </a:xfrm>
          <a:prstGeom prst="rect">
            <a:avLst/>
          </a:prstGeom>
        </p:spPr>
        <p:txBody>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Data: 410 referred individuals, 365 non-referred individuals (N=775)</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NOT a randomized, controlled experiment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Numerous control variables</a:t>
            </a:r>
          </a:p>
        </p:txBody>
      </p:sp>
    </p:spTree>
    <p:extLst>
      <p:ext uri="{BB962C8B-B14F-4D97-AF65-F5344CB8AC3E}">
        <p14:creationId xmlns:p14="http://schemas.microsoft.com/office/powerpoint/2010/main" val="33837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44AD-146F-418A-ADF9-D498CA75E728}"/>
              </a:ext>
            </a:extLst>
          </p:cNvPr>
          <p:cNvSpPr txBox="1">
            <a:spLocks/>
          </p:cNvSpPr>
          <p:nvPr/>
        </p:nvSpPr>
        <p:spPr>
          <a:xfrm>
            <a:off x="2461364" y="174430"/>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What is the Program’s Impact?</a:t>
            </a:r>
          </a:p>
        </p:txBody>
      </p:sp>
      <p:sp>
        <p:nvSpPr>
          <p:cNvPr id="3" name="Rectangle 2">
            <a:extLst>
              <a:ext uri="{FF2B5EF4-FFF2-40B4-BE49-F238E27FC236}">
                <a16:creationId xmlns:a16="http://schemas.microsoft.com/office/drawing/2014/main" id="{CF98D5CC-EB5B-49BA-A730-9885D278ACE2}"/>
              </a:ext>
            </a:extLst>
          </p:cNvPr>
          <p:cNvSpPr/>
          <p:nvPr/>
        </p:nvSpPr>
        <p:spPr>
          <a:xfrm>
            <a:off x="651353" y="1397675"/>
            <a:ext cx="10039611" cy="4031873"/>
          </a:xfrm>
          <a:prstGeom prst="rect">
            <a:avLst/>
          </a:prstGeom>
        </p:spPr>
        <p:txBody>
          <a:bodyPr wrap="square">
            <a:spAutoFit/>
          </a:bodyPr>
          <a:lstStyle/>
          <a:p>
            <a:pPr marL="457200" indent="-457200">
              <a:buFont typeface="Arial" panose="020B0604020202020204" pitchFamily="34" charset="0"/>
              <a:buChar char="•"/>
            </a:pPr>
            <a:r>
              <a:rPr lang="en-US" sz="2800" dirty="0"/>
              <a:t>Three outcomes following a MHCFS</a:t>
            </a:r>
          </a:p>
          <a:p>
            <a:pPr marL="800100" lvl="1" indent="-342900">
              <a:buFont typeface="Wingdings" panose="05000000000000000000" pitchFamily="2" charset="2"/>
              <a:buChar char="Ø"/>
            </a:pPr>
            <a:r>
              <a:rPr lang="en-US" sz="2400" dirty="0"/>
              <a:t>Whether individuals were arrested</a:t>
            </a:r>
          </a:p>
          <a:p>
            <a:pPr marL="800100" lvl="1" indent="-342900">
              <a:buFont typeface="Wingdings" panose="05000000000000000000" pitchFamily="2" charset="2"/>
              <a:buChar char="Ø"/>
            </a:pPr>
            <a:r>
              <a:rPr lang="en-US" sz="2400" dirty="0"/>
              <a:t># of MHCFS generated</a:t>
            </a:r>
          </a:p>
          <a:p>
            <a:pPr marL="800100" lvl="1" indent="-342900">
              <a:buFont typeface="Wingdings" panose="05000000000000000000" pitchFamily="2" charset="2"/>
              <a:buChar char="Ø"/>
            </a:pPr>
            <a:r>
              <a:rPr lang="en-US" sz="2400" dirty="0"/>
              <a:t>Whether individuals were </a:t>
            </a:r>
            <a:r>
              <a:rPr lang="en-US" sz="2400" dirty="0" err="1"/>
              <a:t>EPC’d</a:t>
            </a:r>
            <a:endParaRPr lang="en-US" sz="2400" dirty="0"/>
          </a:p>
          <a:p>
            <a:pPr lvl="1"/>
            <a:endParaRPr lang="en-US" sz="2400" dirty="0"/>
          </a:p>
          <a:p>
            <a:pPr marL="457200" lvl="0" indent="-457200">
              <a:buFont typeface="Arial" panose="020B0604020202020204" pitchFamily="34" charset="0"/>
              <a:buChar char="•"/>
            </a:pPr>
            <a:r>
              <a:rPr lang="en-US" sz="2800" dirty="0">
                <a:solidFill>
                  <a:prstClr val="black"/>
                </a:solidFill>
              </a:rPr>
              <a:t>Three points of time (12, 24 &amp; 36 months after MHCFS)</a:t>
            </a:r>
            <a:br>
              <a:rPr lang="en-US" sz="2800" dirty="0">
                <a:solidFill>
                  <a:prstClr val="black"/>
                </a:solidFill>
              </a:rPr>
            </a:br>
            <a:endParaRPr lang="en-US" sz="2800" dirty="0">
              <a:solidFill>
                <a:prstClr val="black"/>
              </a:solidFill>
            </a:endParaRPr>
          </a:p>
          <a:p>
            <a:pPr marL="457200" indent="-457200">
              <a:buFont typeface="Arial" panose="020B0604020202020204" pitchFamily="34" charset="0"/>
              <a:buChar char="•"/>
            </a:pPr>
            <a:r>
              <a:rPr lang="en-US" sz="2800" dirty="0"/>
              <a:t>Methods of Analysis</a:t>
            </a:r>
          </a:p>
          <a:p>
            <a:pPr marL="800100" lvl="1" indent="-342900">
              <a:buFont typeface="Wingdings" panose="05000000000000000000" pitchFamily="2" charset="2"/>
              <a:buChar char="Ø"/>
            </a:pPr>
            <a:r>
              <a:rPr lang="en-US" sz="2400" dirty="0"/>
              <a:t>Logistic Regression</a:t>
            </a:r>
          </a:p>
          <a:p>
            <a:pPr marL="800100" lvl="1" indent="-342900">
              <a:buFont typeface="Wingdings" panose="05000000000000000000" pitchFamily="2" charset="2"/>
              <a:buChar char="Ø"/>
            </a:pPr>
            <a:r>
              <a:rPr lang="en-US" sz="2400" dirty="0"/>
              <a:t>Negative Binomial Regression</a:t>
            </a:r>
          </a:p>
        </p:txBody>
      </p:sp>
    </p:spTree>
    <p:extLst>
      <p:ext uri="{BB962C8B-B14F-4D97-AF65-F5344CB8AC3E}">
        <p14:creationId xmlns:p14="http://schemas.microsoft.com/office/powerpoint/2010/main" val="1928099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90E1-7508-4B56-A166-F89561F7464E}"/>
              </a:ext>
            </a:extLst>
          </p:cNvPr>
          <p:cNvSpPr txBox="1">
            <a:spLocks/>
          </p:cNvSpPr>
          <p:nvPr/>
        </p:nvSpPr>
        <p:spPr>
          <a:xfrm>
            <a:off x="2311052" y="161904"/>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What is the Program’s Impact?</a:t>
            </a:r>
          </a:p>
        </p:txBody>
      </p:sp>
      <p:sp>
        <p:nvSpPr>
          <p:cNvPr id="3" name="Rectangle 2">
            <a:extLst>
              <a:ext uri="{FF2B5EF4-FFF2-40B4-BE49-F238E27FC236}">
                <a16:creationId xmlns:a16="http://schemas.microsoft.com/office/drawing/2014/main" id="{6B25917B-70C4-4A40-9BC0-E217172D66A1}"/>
              </a:ext>
            </a:extLst>
          </p:cNvPr>
          <p:cNvSpPr/>
          <p:nvPr/>
        </p:nvSpPr>
        <p:spPr>
          <a:xfrm>
            <a:off x="713984" y="1669574"/>
            <a:ext cx="8329808" cy="2246769"/>
          </a:xfrm>
          <a:prstGeom prst="rect">
            <a:avLst/>
          </a:prstGeom>
        </p:spPr>
        <p:txBody>
          <a:bodyPr wrap="square">
            <a:spAutoFit/>
          </a:bodyPr>
          <a:lstStyle/>
          <a:p>
            <a:pPr marL="457200" indent="-457200">
              <a:buFont typeface="Arial" panose="020B0604020202020204" pitchFamily="34" charset="0"/>
              <a:buChar char="•"/>
            </a:pPr>
            <a:r>
              <a:rPr lang="en-US" sz="2800" dirty="0"/>
              <a:t>Results—disappointing news first</a:t>
            </a:r>
          </a:p>
          <a:p>
            <a:pPr marL="457200" indent="-457200">
              <a:buFont typeface="Wingdings" panose="05000000000000000000" pitchFamily="2" charset="2"/>
              <a:buChar char="Ø"/>
            </a:pPr>
            <a:endParaRPr lang="en-US" sz="2800" dirty="0"/>
          </a:p>
          <a:p>
            <a:pPr marL="914400" lvl="1" indent="-457200">
              <a:buFont typeface="Wingdings" panose="05000000000000000000" pitchFamily="2" charset="2"/>
              <a:buChar char="Ø"/>
            </a:pPr>
            <a:r>
              <a:rPr lang="en-US" sz="2800" dirty="0"/>
              <a:t>NO EFFECT on any outcome at 12 month period</a:t>
            </a:r>
          </a:p>
          <a:p>
            <a:pPr marL="914400" lvl="1" indent="-457200">
              <a:buFont typeface="Wingdings" panose="05000000000000000000" pitchFamily="2" charset="2"/>
              <a:buChar char="Ø"/>
            </a:pPr>
            <a:endParaRPr lang="en-US" sz="2800" dirty="0"/>
          </a:p>
          <a:p>
            <a:pPr marL="914400" lvl="1" indent="-457200">
              <a:buFont typeface="Wingdings" panose="05000000000000000000" pitchFamily="2" charset="2"/>
              <a:buChar char="Ø"/>
            </a:pPr>
            <a:r>
              <a:rPr lang="en-US" sz="2800" dirty="0"/>
              <a:t>NO EFFECT on being arrested at any time period</a:t>
            </a:r>
          </a:p>
        </p:txBody>
      </p:sp>
    </p:spTree>
    <p:extLst>
      <p:ext uri="{BB962C8B-B14F-4D97-AF65-F5344CB8AC3E}">
        <p14:creationId xmlns:p14="http://schemas.microsoft.com/office/powerpoint/2010/main" val="192806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6D39-2277-4ED2-8E0E-FF6F1489446E}"/>
              </a:ext>
            </a:extLst>
          </p:cNvPr>
          <p:cNvSpPr txBox="1">
            <a:spLocks/>
          </p:cNvSpPr>
          <p:nvPr/>
        </p:nvSpPr>
        <p:spPr>
          <a:xfrm>
            <a:off x="2311052" y="161904"/>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What is the Program’s Impact?</a:t>
            </a:r>
          </a:p>
        </p:txBody>
      </p:sp>
      <p:sp>
        <p:nvSpPr>
          <p:cNvPr id="3" name="Rectangle 2">
            <a:extLst>
              <a:ext uri="{FF2B5EF4-FFF2-40B4-BE49-F238E27FC236}">
                <a16:creationId xmlns:a16="http://schemas.microsoft.com/office/drawing/2014/main" id="{A0A3BC02-7A56-43F9-8A2C-E02CBA744755}"/>
              </a:ext>
            </a:extLst>
          </p:cNvPr>
          <p:cNvSpPr/>
          <p:nvPr/>
        </p:nvSpPr>
        <p:spPr>
          <a:xfrm>
            <a:off x="601248" y="1385490"/>
            <a:ext cx="9507255" cy="3970318"/>
          </a:xfrm>
          <a:prstGeom prst="rect">
            <a:avLst/>
          </a:prstGeom>
        </p:spPr>
        <p:txBody>
          <a:bodyPr wrap="square">
            <a:spAutoFit/>
          </a:bodyPr>
          <a:lstStyle/>
          <a:p>
            <a:r>
              <a:rPr lang="en-US" sz="2800" dirty="0"/>
              <a:t>Results—better news!</a:t>
            </a:r>
          </a:p>
          <a:p>
            <a:pPr marL="914400" lvl="1" indent="-457200">
              <a:buFont typeface="Arial" panose="020B0604020202020204" pitchFamily="34" charset="0"/>
              <a:buChar char="•"/>
            </a:pPr>
            <a:r>
              <a:rPr lang="en-US" sz="2800" dirty="0"/>
              <a:t>Moderate negative effect on # of future MHCFS at 24 and 36 months. </a:t>
            </a:r>
          </a:p>
          <a:p>
            <a:pPr lvl="1"/>
            <a:r>
              <a:rPr lang="en-US" sz="2800" dirty="0"/>
              <a:t> 	Effect seems to grow stronger over time</a:t>
            </a:r>
          </a:p>
          <a:p>
            <a:pPr lvl="1"/>
            <a:endParaRPr lang="en-US" sz="2800" dirty="0"/>
          </a:p>
          <a:p>
            <a:pPr marL="914400" lvl="1" indent="-457200">
              <a:buFont typeface="Arial" panose="020B0604020202020204" pitchFamily="34" charset="0"/>
              <a:buChar char="•"/>
            </a:pPr>
            <a:r>
              <a:rPr lang="en-US" sz="2800" dirty="0"/>
              <a:t>Moderate negative effect on future odds of being taken into EPC at 24 and 36 months (33% &amp; 44%)</a:t>
            </a:r>
          </a:p>
          <a:p>
            <a:pPr lvl="2"/>
            <a:endParaRPr lang="en-US" sz="2800" dirty="0"/>
          </a:p>
          <a:p>
            <a:pPr lvl="2"/>
            <a:r>
              <a:rPr lang="en-US" sz="2800" dirty="0"/>
              <a:t>Again, effect seems to grow stronger over time</a:t>
            </a:r>
          </a:p>
        </p:txBody>
      </p:sp>
    </p:spTree>
    <p:extLst>
      <p:ext uri="{BB962C8B-B14F-4D97-AF65-F5344CB8AC3E}">
        <p14:creationId xmlns:p14="http://schemas.microsoft.com/office/powerpoint/2010/main" val="1564650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ACCF-70A0-4E73-A0B8-531F0DD4B8AA}"/>
              </a:ext>
            </a:extLst>
          </p:cNvPr>
          <p:cNvSpPr txBox="1">
            <a:spLocks/>
          </p:cNvSpPr>
          <p:nvPr/>
        </p:nvSpPr>
        <p:spPr>
          <a:xfrm>
            <a:off x="2311052" y="161904"/>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What is the Program’s Impact?</a:t>
            </a:r>
          </a:p>
        </p:txBody>
      </p:sp>
      <p:sp>
        <p:nvSpPr>
          <p:cNvPr id="3" name="Rectangle 2">
            <a:extLst>
              <a:ext uri="{FF2B5EF4-FFF2-40B4-BE49-F238E27FC236}">
                <a16:creationId xmlns:a16="http://schemas.microsoft.com/office/drawing/2014/main" id="{181E58CE-4115-43ED-8E1B-2CEB413E0BCE}"/>
              </a:ext>
            </a:extLst>
          </p:cNvPr>
          <p:cNvSpPr/>
          <p:nvPr/>
        </p:nvSpPr>
        <p:spPr>
          <a:xfrm>
            <a:off x="517742" y="1592697"/>
            <a:ext cx="7812066" cy="1384995"/>
          </a:xfrm>
          <a:prstGeom prst="rect">
            <a:avLst/>
          </a:prstGeom>
        </p:spPr>
        <p:txBody>
          <a:bodyPr wrap="square">
            <a:spAutoFit/>
          </a:bodyPr>
          <a:lstStyle/>
          <a:p>
            <a:pPr marL="457200" indent="-457200">
              <a:buFont typeface="Arial" panose="020B0604020202020204" pitchFamily="34" charset="0"/>
              <a:buChar char="•"/>
            </a:pPr>
            <a:r>
              <a:rPr lang="en-US" sz="2800" dirty="0"/>
              <a:t>Effect greater for individuals with lengthier MHCFS histories</a:t>
            </a:r>
          </a:p>
          <a:p>
            <a:pPr marL="914400" lvl="1" indent="-457200">
              <a:buFont typeface="Wingdings" panose="05000000000000000000" pitchFamily="2" charset="2"/>
              <a:buChar char="Ø"/>
            </a:pPr>
            <a:r>
              <a:rPr lang="en-US" sz="2800" dirty="0"/>
              <a:t>Effect seems to grow stronger over time</a:t>
            </a:r>
          </a:p>
        </p:txBody>
      </p:sp>
    </p:spTree>
    <p:extLst>
      <p:ext uri="{BB962C8B-B14F-4D97-AF65-F5344CB8AC3E}">
        <p14:creationId xmlns:p14="http://schemas.microsoft.com/office/powerpoint/2010/main" val="3674024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nvSpPr>
        <p:spPr bwMode="auto">
          <a:xfrm>
            <a:off x="777875" y="161925"/>
            <a:ext cx="332014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400" b="1" dirty="0">
                <a:solidFill>
                  <a:schemeClr val="bg1"/>
                </a:solidFill>
                <a:latin typeface="Yu Gothic UI Semibold" panose="020B0700000000000000" pitchFamily="34" charset="-128"/>
                <a:ea typeface="Yu Gothic UI Semibold" panose="020B0700000000000000" pitchFamily="34" charset="-128"/>
              </a:rPr>
              <a:t>Disclaimer </a:t>
            </a:r>
            <a:r>
              <a:rPr lang="en-US" altLang="en-US" sz="3400" b="1" dirty="0">
                <a:solidFill>
                  <a:schemeClr val="bg1"/>
                </a:solidFill>
                <a:latin typeface="+mn-lt"/>
                <a:ea typeface="Yu Gothic UI Semibold" panose="020B0700000000000000" pitchFamily="34" charset="-128"/>
              </a:rPr>
              <a:t>Slide</a:t>
            </a:r>
            <a:endParaRPr lang="en-US" altLang="en-US" sz="3400" dirty="0">
              <a:latin typeface="+mn-lt"/>
            </a:endParaRPr>
          </a:p>
        </p:txBody>
      </p:sp>
      <p:sp>
        <p:nvSpPr>
          <p:cNvPr id="15364" name="Content Placeholder 2"/>
          <p:cNvSpPr txBox="1">
            <a:spLocks/>
          </p:cNvSpPr>
          <p:nvPr/>
        </p:nvSpPr>
        <p:spPr bwMode="auto">
          <a:xfrm>
            <a:off x="777875" y="1720850"/>
            <a:ext cx="107807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endParaRPr lang="en-US" altLang="en-US"/>
          </a:p>
        </p:txBody>
      </p:sp>
      <p:sp>
        <p:nvSpPr>
          <p:cNvPr id="15365" name="Content Placeholder 2"/>
          <p:cNvSpPr txBox="1">
            <a:spLocks/>
          </p:cNvSpPr>
          <p:nvPr/>
        </p:nvSpPr>
        <p:spPr bwMode="auto">
          <a:xfrm>
            <a:off x="777875" y="1385888"/>
            <a:ext cx="1078547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spcBef>
                <a:spcPct val="0"/>
              </a:spcBef>
              <a:spcAft>
                <a:spcPts val="1800"/>
              </a:spcAft>
            </a:pPr>
            <a:r>
              <a:rPr lang="en-US" sz="3800" dirty="0"/>
              <a:t>This webinar was developed [in part] under contract number HHSS283201200021I/HHS28342003T</a:t>
            </a:r>
            <a:r>
              <a:rPr lang="en-US" sz="3800" b="1" dirty="0"/>
              <a:t> </a:t>
            </a:r>
            <a:r>
              <a:rPr lang="en-US" sz="3800" dirty="0"/>
              <a:t>from the Substance Abuse and Mental Health Services Administration (SAMHSA), U.S. Department of Health and Human Services (HHS). The views, policies and opinions expressed are those of the authors and do not necessarily reflect those of SAMHSA or HHS.</a:t>
            </a:r>
          </a:p>
          <a:p>
            <a:pPr marL="0" indent="0" eaLnBrk="1" hangingPunct="1">
              <a:spcBef>
                <a:spcPct val="0"/>
              </a:spcBef>
            </a:pPr>
            <a:endParaRPr lang="en-US" alt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F5E-BC63-4BDD-8104-551C398AC5C2}"/>
              </a:ext>
            </a:extLst>
          </p:cNvPr>
          <p:cNvSpPr txBox="1">
            <a:spLocks/>
          </p:cNvSpPr>
          <p:nvPr/>
        </p:nvSpPr>
        <p:spPr>
          <a:xfrm>
            <a:off x="2799567" y="136852"/>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What is the Program’s Impact?</a:t>
            </a:r>
          </a:p>
        </p:txBody>
      </p:sp>
      <p:sp>
        <p:nvSpPr>
          <p:cNvPr id="3" name="Rectangle 2">
            <a:extLst>
              <a:ext uri="{FF2B5EF4-FFF2-40B4-BE49-F238E27FC236}">
                <a16:creationId xmlns:a16="http://schemas.microsoft.com/office/drawing/2014/main" id="{EE201343-21EC-418C-89C5-49CE06C54AE3}"/>
              </a:ext>
            </a:extLst>
          </p:cNvPr>
          <p:cNvSpPr/>
          <p:nvPr/>
        </p:nvSpPr>
        <p:spPr>
          <a:xfrm>
            <a:off x="643003" y="1157614"/>
            <a:ext cx="9766126" cy="3539430"/>
          </a:xfrm>
          <a:prstGeom prst="rect">
            <a:avLst/>
          </a:prstGeom>
        </p:spPr>
        <p:txBody>
          <a:bodyPr wrap="square">
            <a:spAutoFit/>
          </a:bodyPr>
          <a:lstStyle/>
          <a:p>
            <a:pPr marL="457200" indent="-457200">
              <a:buFont typeface="Arial" panose="020B0604020202020204" pitchFamily="34" charset="0"/>
              <a:buChar char="•"/>
            </a:pPr>
            <a:r>
              <a:rPr lang="en-US" sz="2800" dirty="0"/>
              <a:t>Substantive Takeaways</a:t>
            </a:r>
          </a:p>
          <a:p>
            <a:pPr marL="914400" lvl="1" indent="-457200">
              <a:buFont typeface="Wingdings" panose="05000000000000000000" pitchFamily="2" charset="2"/>
              <a:buChar char="Ø"/>
            </a:pPr>
            <a:r>
              <a:rPr lang="en-US" sz="2800" dirty="0"/>
              <a:t>It takes at least 12 months (and probably closer to 24 months) to see results</a:t>
            </a:r>
          </a:p>
          <a:p>
            <a:pPr marL="914400" lvl="1" indent="-457200">
              <a:buFont typeface="Wingdings" panose="05000000000000000000" pitchFamily="2" charset="2"/>
              <a:buChar char="Ø"/>
            </a:pPr>
            <a:endParaRPr lang="en-US" sz="2800" dirty="0"/>
          </a:p>
          <a:p>
            <a:pPr marL="914400" lvl="1" indent="-457200">
              <a:buFont typeface="Wingdings" panose="05000000000000000000" pitchFamily="2" charset="2"/>
              <a:buChar char="Ø"/>
            </a:pPr>
            <a:r>
              <a:rPr lang="en-US" sz="2800" dirty="0"/>
              <a:t>Peer support program especially effective for those with longer/possibly more serious MH histories</a:t>
            </a:r>
          </a:p>
          <a:p>
            <a:pPr marL="914400" lvl="1" indent="-457200">
              <a:buFont typeface="Wingdings" panose="05000000000000000000" pitchFamily="2" charset="2"/>
              <a:buChar char="Ø"/>
            </a:pPr>
            <a:endParaRPr lang="en-US" sz="2800" dirty="0"/>
          </a:p>
          <a:p>
            <a:pPr marL="914400" lvl="1" indent="-457200">
              <a:buFont typeface="Wingdings" panose="05000000000000000000" pitchFamily="2" charset="2"/>
              <a:buChar char="Ø"/>
            </a:pPr>
            <a:r>
              <a:rPr lang="en-US" sz="2800" dirty="0"/>
              <a:t>Effect of program grows stronger over time</a:t>
            </a:r>
          </a:p>
        </p:txBody>
      </p:sp>
    </p:spTree>
    <p:extLst>
      <p:ext uri="{BB962C8B-B14F-4D97-AF65-F5344CB8AC3E}">
        <p14:creationId xmlns:p14="http://schemas.microsoft.com/office/powerpoint/2010/main" val="152566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E356-9911-49DA-B441-2098E2C50D4C}"/>
              </a:ext>
            </a:extLst>
          </p:cNvPr>
          <p:cNvSpPr txBox="1">
            <a:spLocks/>
          </p:cNvSpPr>
          <p:nvPr/>
        </p:nvSpPr>
        <p:spPr>
          <a:xfrm>
            <a:off x="4139852" y="136851"/>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Future Research</a:t>
            </a:r>
            <a:endParaRPr lang="en-US" dirty="0">
              <a:solidFill>
                <a:schemeClr val="bg1"/>
              </a:solidFill>
              <a:latin typeface="+mn-lt"/>
            </a:endParaRPr>
          </a:p>
        </p:txBody>
      </p:sp>
      <p:sp>
        <p:nvSpPr>
          <p:cNvPr id="4" name="Rectangle 3">
            <a:extLst>
              <a:ext uri="{FF2B5EF4-FFF2-40B4-BE49-F238E27FC236}">
                <a16:creationId xmlns:a16="http://schemas.microsoft.com/office/drawing/2014/main" id="{4301FEE2-6056-41A3-BF46-9D2E3CA8D2DE}"/>
              </a:ext>
            </a:extLst>
          </p:cNvPr>
          <p:cNvSpPr/>
          <p:nvPr/>
        </p:nvSpPr>
        <p:spPr>
          <a:xfrm>
            <a:off x="567847" y="1435594"/>
            <a:ext cx="6096000" cy="3539430"/>
          </a:xfrm>
          <a:prstGeom prst="rect">
            <a:avLst/>
          </a:prstGeom>
        </p:spPr>
        <p:txBody>
          <a:bodyPr>
            <a:spAutoFit/>
          </a:bodyPr>
          <a:lstStyle/>
          <a:p>
            <a:pPr marL="285750" indent="-285750">
              <a:buFont typeface="Arial" panose="020B0604020202020204" pitchFamily="34" charset="0"/>
              <a:buChar char="•"/>
            </a:pPr>
            <a:r>
              <a:rPr lang="en-US" sz="2800" dirty="0"/>
              <a:t>Why </a:t>
            </a:r>
            <a:r>
              <a:rPr lang="en-US" sz="2800" i="1" dirty="0"/>
              <a:t>exactly </a:t>
            </a:r>
            <a:r>
              <a:rPr lang="en-US" sz="2800" dirty="0"/>
              <a:t>does the program work?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What aspect is most beneficial?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Need for replication and verification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Need to identify procedures that can be standardized and shared</a:t>
            </a:r>
          </a:p>
        </p:txBody>
      </p:sp>
    </p:spTree>
    <p:extLst>
      <p:ext uri="{BB962C8B-B14F-4D97-AF65-F5344CB8AC3E}">
        <p14:creationId xmlns:p14="http://schemas.microsoft.com/office/powerpoint/2010/main" val="4082934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7F6B-3A9F-403D-8146-EE049423BB1A}"/>
              </a:ext>
            </a:extLst>
          </p:cNvPr>
          <p:cNvSpPr txBox="1">
            <a:spLocks/>
          </p:cNvSpPr>
          <p:nvPr/>
        </p:nvSpPr>
        <p:spPr>
          <a:xfrm>
            <a:off x="4565737" y="149377"/>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Questions?</a:t>
            </a:r>
            <a:endParaRPr lang="en-US" dirty="0">
              <a:solidFill>
                <a:schemeClr val="bg1"/>
              </a:solidFill>
              <a:latin typeface="+mn-lt"/>
            </a:endParaRPr>
          </a:p>
        </p:txBody>
      </p:sp>
      <p:pic>
        <p:nvPicPr>
          <p:cNvPr id="3" name="Picture 2" descr="https://farm8.staticflickr.com/7262/7777678004_0a586b1c70_b.jpg">
            <a:extLst>
              <a:ext uri="{FF2B5EF4-FFF2-40B4-BE49-F238E27FC236}">
                <a16:creationId xmlns:a16="http://schemas.microsoft.com/office/drawing/2014/main" id="{65CC4FF6-B161-4A16-B9ED-9F8A5997E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77219"/>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3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nvSpPr>
        <p:spPr bwMode="auto">
          <a:xfrm>
            <a:off x="2163676" y="122934"/>
            <a:ext cx="75829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sz="3600" dirty="0">
                <a:solidFill>
                  <a:schemeClr val="bg1"/>
                </a:solidFill>
              </a:rPr>
              <a:t>Mental </a:t>
            </a:r>
            <a:r>
              <a:rPr lang="en-US" sz="4000" dirty="0">
                <a:solidFill>
                  <a:schemeClr val="bg1"/>
                </a:solidFill>
              </a:rPr>
              <a:t>Health</a:t>
            </a:r>
            <a:r>
              <a:rPr lang="en-US" sz="3600" dirty="0">
                <a:solidFill>
                  <a:schemeClr val="bg1"/>
                </a:solidFill>
              </a:rPr>
              <a:t> Association of Nebraska</a:t>
            </a:r>
            <a:endParaRPr lang="en-US" altLang="en-US" sz="3400" dirty="0">
              <a:solidFill>
                <a:schemeClr val="bg1"/>
              </a:solidFill>
            </a:endParaRPr>
          </a:p>
        </p:txBody>
      </p:sp>
      <p:pic>
        <p:nvPicPr>
          <p:cNvPr id="5" name="Content Placeholder 3">
            <a:extLst>
              <a:ext uri="{FF2B5EF4-FFF2-40B4-BE49-F238E27FC236}">
                <a16:creationId xmlns:a16="http://schemas.microsoft.com/office/drawing/2014/main" id="{6607304D-0AED-45DD-93FE-730DF794C436}"/>
              </a:ext>
            </a:extLst>
          </p:cNvPr>
          <p:cNvPicPr>
            <a:picLocks noChangeAspect="1"/>
          </p:cNvPicPr>
          <p:nvPr/>
        </p:nvPicPr>
        <p:blipFill>
          <a:blip r:embed="rId3"/>
          <a:stretch>
            <a:fillRect/>
          </a:stretch>
        </p:blipFill>
        <p:spPr>
          <a:xfrm>
            <a:off x="6096000" y="1280318"/>
            <a:ext cx="3390796" cy="4297363"/>
          </a:xfrm>
          <a:prstGeom prst="rect">
            <a:avLst/>
          </a:prstGeom>
        </p:spPr>
      </p:pic>
      <p:sp>
        <p:nvSpPr>
          <p:cNvPr id="6" name="TextBox 5">
            <a:extLst>
              <a:ext uri="{FF2B5EF4-FFF2-40B4-BE49-F238E27FC236}">
                <a16:creationId xmlns:a16="http://schemas.microsoft.com/office/drawing/2014/main" id="{2D3A9AD4-373D-4593-89E2-CD60E5564293}"/>
              </a:ext>
            </a:extLst>
          </p:cNvPr>
          <p:cNvSpPr txBox="1"/>
          <p:nvPr/>
        </p:nvSpPr>
        <p:spPr>
          <a:xfrm>
            <a:off x="780893" y="1280318"/>
            <a:ext cx="4291170" cy="4524315"/>
          </a:xfrm>
          <a:prstGeom prst="rect">
            <a:avLst/>
          </a:prstGeom>
          <a:noFill/>
        </p:spPr>
        <p:txBody>
          <a:bodyPr wrap="square" rtlCol="0">
            <a:spAutoFit/>
          </a:bodyPr>
          <a:lstStyle/>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Peer Developed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Peer Implemented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Peer Operated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Person Driven!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4A00A7-3F08-415A-B110-B86B27FC07F2}"/>
              </a:ext>
            </a:extLst>
          </p:cNvPr>
          <p:cNvSpPr txBox="1">
            <a:spLocks/>
          </p:cNvSpPr>
          <p:nvPr/>
        </p:nvSpPr>
        <p:spPr>
          <a:xfrm>
            <a:off x="4449088" y="160338"/>
            <a:ext cx="4081136"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4000" dirty="0">
                <a:solidFill>
                  <a:schemeClr val="bg1"/>
                </a:solidFill>
                <a:latin typeface="+mn-lt"/>
              </a:rPr>
              <a:t>REAL Program </a:t>
            </a:r>
          </a:p>
        </p:txBody>
      </p:sp>
      <p:pic>
        <p:nvPicPr>
          <p:cNvPr id="7" name="Picture 2" descr="FlyingTurtle">
            <a:extLst>
              <a:ext uri="{FF2B5EF4-FFF2-40B4-BE49-F238E27FC236}">
                <a16:creationId xmlns:a16="http://schemas.microsoft.com/office/drawing/2014/main" id="{59114219-1B06-42C7-8589-6EB507D156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160338"/>
            <a:ext cx="2477413" cy="686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Box 7">
            <a:extLst>
              <a:ext uri="{FF2B5EF4-FFF2-40B4-BE49-F238E27FC236}">
                <a16:creationId xmlns:a16="http://schemas.microsoft.com/office/drawing/2014/main" id="{8268DC49-6109-40F4-A1CA-DEE2762EFF1C}"/>
              </a:ext>
            </a:extLst>
          </p:cNvPr>
          <p:cNvSpPr txBox="1"/>
          <p:nvPr/>
        </p:nvSpPr>
        <p:spPr>
          <a:xfrm>
            <a:off x="705306" y="1275118"/>
            <a:ext cx="4485363"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2,200 Referrals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Over 300 different Officers have referred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Also referrals from private physicians, bus drivers, schools, Sheriffs Dept., providers, family and self.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Completely voluntary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24/7 peer support </a:t>
            </a:r>
          </a:p>
        </p:txBody>
      </p:sp>
      <p:pic>
        <p:nvPicPr>
          <p:cNvPr id="9" name="Picture 8">
            <a:extLst>
              <a:ext uri="{FF2B5EF4-FFF2-40B4-BE49-F238E27FC236}">
                <a16:creationId xmlns:a16="http://schemas.microsoft.com/office/drawing/2014/main" id="{20315B0C-E024-44C7-BCCB-67751E197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837" y="1459730"/>
            <a:ext cx="2604175" cy="45244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A3F4-C9C6-4653-93E3-577BCD1C8215}"/>
              </a:ext>
            </a:extLst>
          </p:cNvPr>
          <p:cNvSpPr txBox="1">
            <a:spLocks/>
          </p:cNvSpPr>
          <p:nvPr/>
        </p:nvSpPr>
        <p:spPr>
          <a:xfrm>
            <a:off x="3150101" y="130001"/>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rPr>
              <a:t>Keya House/ Warmline</a:t>
            </a:r>
          </a:p>
        </p:txBody>
      </p:sp>
      <p:pic>
        <p:nvPicPr>
          <p:cNvPr id="3" name="Picture 1" descr="Keya House">
            <a:extLst>
              <a:ext uri="{FF2B5EF4-FFF2-40B4-BE49-F238E27FC236}">
                <a16:creationId xmlns:a16="http://schemas.microsoft.com/office/drawing/2014/main" id="{2E588EDB-F238-467E-94A7-407E4A9A4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27759"/>
            <a:ext cx="3223022"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8B6525-C961-41CA-B2C3-9E9F839E0DFA}"/>
              </a:ext>
            </a:extLst>
          </p:cNvPr>
          <p:cNvSpPr/>
          <p:nvPr/>
        </p:nvSpPr>
        <p:spPr>
          <a:xfrm>
            <a:off x="6396625" y="1327759"/>
            <a:ext cx="3990388" cy="4401205"/>
          </a:xfrm>
          <a:prstGeom prst="rect">
            <a:avLst/>
          </a:prstGeom>
        </p:spPr>
        <p:txBody>
          <a:bodyPr wrap="square">
            <a:spAutoFit/>
          </a:bodyPr>
          <a:lstStyle/>
          <a:p>
            <a:pPr marL="457200" indent="-457200">
              <a:buFont typeface="Arial" panose="020B0604020202020204" pitchFamily="34" charset="0"/>
              <a:buChar char="•"/>
            </a:pPr>
            <a:r>
              <a:rPr lang="en-US" sz="2800" dirty="0"/>
              <a:t>Approximately unduplicated 800 guests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Average stay is 5 days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Average 350-400 calls/month</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24/7 peer support </a:t>
            </a:r>
          </a:p>
        </p:txBody>
      </p:sp>
    </p:spTree>
    <p:extLst>
      <p:ext uri="{BB962C8B-B14F-4D97-AF65-F5344CB8AC3E}">
        <p14:creationId xmlns:p14="http://schemas.microsoft.com/office/powerpoint/2010/main" val="1032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6CDE9E88-26DF-4373-8FC6-6D70333F432D}"/>
              </a:ext>
            </a:extLst>
          </p:cNvPr>
          <p:cNvSpPr txBox="1">
            <a:spLocks/>
          </p:cNvSpPr>
          <p:nvPr/>
        </p:nvSpPr>
        <p:spPr>
          <a:xfrm>
            <a:off x="3597058" y="110331"/>
            <a:ext cx="7010400" cy="7159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dirty="0">
                <a:solidFill>
                  <a:schemeClr val="bg1"/>
                </a:solidFill>
                <a:latin typeface="+mn-lt"/>
              </a:rPr>
              <a:t>	</a:t>
            </a:r>
            <a:r>
              <a:rPr lang="en-US" altLang="en-US" dirty="0" err="1">
                <a:solidFill>
                  <a:schemeClr val="bg1"/>
                </a:solidFill>
                <a:latin typeface="+mn-lt"/>
              </a:rPr>
              <a:t>Honu</a:t>
            </a:r>
            <a:r>
              <a:rPr lang="en-US" altLang="en-US" dirty="0">
                <a:solidFill>
                  <a:schemeClr val="bg1"/>
                </a:solidFill>
                <a:latin typeface="+mn-lt"/>
              </a:rPr>
              <a:t> Home</a:t>
            </a:r>
          </a:p>
        </p:txBody>
      </p:sp>
      <p:pic>
        <p:nvPicPr>
          <p:cNvPr id="6" name="Picture 1" descr="image003">
            <a:extLst>
              <a:ext uri="{FF2B5EF4-FFF2-40B4-BE49-F238E27FC236}">
                <a16:creationId xmlns:a16="http://schemas.microsoft.com/office/drawing/2014/main" id="{90BB4265-82A1-40EC-8CEB-540085B55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442" y="1121480"/>
            <a:ext cx="1007616" cy="10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a:extLst>
              <a:ext uri="{FF2B5EF4-FFF2-40B4-BE49-F238E27FC236}">
                <a16:creationId xmlns:a16="http://schemas.microsoft.com/office/drawing/2014/main" id="{2D24030A-A185-4087-85A9-749CDE51961E}"/>
              </a:ext>
            </a:extLst>
          </p:cNvPr>
          <p:cNvPicPr>
            <a:picLocks noChangeAspect="1"/>
          </p:cNvPicPr>
          <p:nvPr/>
        </p:nvPicPr>
        <p:blipFill>
          <a:blip r:embed="rId4"/>
          <a:stretch>
            <a:fillRect/>
          </a:stretch>
        </p:blipFill>
        <p:spPr>
          <a:xfrm>
            <a:off x="4251045" y="2966789"/>
            <a:ext cx="3689910" cy="3405687"/>
          </a:xfrm>
          <a:prstGeom prst="rect">
            <a:avLst/>
          </a:prstGeom>
        </p:spPr>
      </p:pic>
      <p:pic>
        <p:nvPicPr>
          <p:cNvPr id="8" name="Picture 7">
            <a:extLst>
              <a:ext uri="{FF2B5EF4-FFF2-40B4-BE49-F238E27FC236}">
                <a16:creationId xmlns:a16="http://schemas.microsoft.com/office/drawing/2014/main" id="{5E73AFE8-68DF-4C43-9025-38B8DF3CC4F0}"/>
              </a:ext>
            </a:extLst>
          </p:cNvPr>
          <p:cNvPicPr>
            <a:picLocks noChangeAspect="1"/>
          </p:cNvPicPr>
          <p:nvPr/>
        </p:nvPicPr>
        <p:blipFill>
          <a:blip r:embed="rId5"/>
          <a:stretch>
            <a:fillRect/>
          </a:stretch>
        </p:blipFill>
        <p:spPr>
          <a:xfrm>
            <a:off x="8181585" y="1121480"/>
            <a:ext cx="3551466" cy="3289044"/>
          </a:xfrm>
          <a:prstGeom prst="rect">
            <a:avLst/>
          </a:prstGeom>
        </p:spPr>
      </p:pic>
      <p:sp>
        <p:nvSpPr>
          <p:cNvPr id="9" name="TextBox 8">
            <a:extLst>
              <a:ext uri="{FF2B5EF4-FFF2-40B4-BE49-F238E27FC236}">
                <a16:creationId xmlns:a16="http://schemas.microsoft.com/office/drawing/2014/main" id="{6FCAE3BB-0A7E-4E8E-A359-2500C0421BA6}"/>
              </a:ext>
            </a:extLst>
          </p:cNvPr>
          <p:cNvSpPr txBox="1"/>
          <p:nvPr/>
        </p:nvSpPr>
        <p:spPr>
          <a:xfrm>
            <a:off x="458949" y="1419134"/>
            <a:ext cx="2857499"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80 Guests Stays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Average stay is 66 days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24/7 support services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FFCD-786E-4030-942A-14DEC77E20A3}"/>
              </a:ext>
            </a:extLst>
          </p:cNvPr>
          <p:cNvSpPr txBox="1">
            <a:spLocks/>
          </p:cNvSpPr>
          <p:nvPr/>
        </p:nvSpPr>
        <p:spPr>
          <a:xfrm>
            <a:off x="3464690" y="102142"/>
            <a:ext cx="7441703"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Supported</a:t>
            </a:r>
            <a:r>
              <a:rPr lang="en-US" dirty="0">
                <a:latin typeface="+mn-lt"/>
              </a:rPr>
              <a:t> </a:t>
            </a:r>
            <a:r>
              <a:rPr lang="en-US" dirty="0">
                <a:solidFill>
                  <a:schemeClr val="bg1"/>
                </a:solidFill>
                <a:latin typeface="+mn-lt"/>
              </a:rPr>
              <a:t>employment</a:t>
            </a:r>
            <a:r>
              <a:rPr lang="en-US" dirty="0">
                <a:latin typeface="+mn-lt"/>
              </a:rPr>
              <a:t> </a:t>
            </a:r>
          </a:p>
        </p:txBody>
      </p:sp>
      <p:pic>
        <p:nvPicPr>
          <p:cNvPr id="3" name="Picture 2">
            <a:extLst>
              <a:ext uri="{FF2B5EF4-FFF2-40B4-BE49-F238E27FC236}">
                <a16:creationId xmlns:a16="http://schemas.microsoft.com/office/drawing/2014/main" id="{5CC59577-3933-4FD5-9F12-B379C7AE6697}"/>
              </a:ext>
            </a:extLst>
          </p:cNvPr>
          <p:cNvPicPr>
            <a:picLocks noChangeAspect="1"/>
          </p:cNvPicPr>
          <p:nvPr/>
        </p:nvPicPr>
        <p:blipFill>
          <a:blip r:embed="rId2"/>
          <a:stretch>
            <a:fillRect/>
          </a:stretch>
        </p:blipFill>
        <p:spPr>
          <a:xfrm>
            <a:off x="4952029" y="1122904"/>
            <a:ext cx="2835774" cy="1632857"/>
          </a:xfrm>
          <a:prstGeom prst="rect">
            <a:avLst/>
          </a:prstGeom>
        </p:spPr>
      </p:pic>
      <p:pic>
        <p:nvPicPr>
          <p:cNvPr id="4" name="Content Placeholder 7">
            <a:extLst>
              <a:ext uri="{FF2B5EF4-FFF2-40B4-BE49-F238E27FC236}">
                <a16:creationId xmlns:a16="http://schemas.microsoft.com/office/drawing/2014/main" id="{1FD87D65-80B1-40E9-883B-AA525E1FF8EA}"/>
              </a:ext>
            </a:extLst>
          </p:cNvPr>
          <p:cNvPicPr>
            <a:picLocks noChangeAspect="1"/>
          </p:cNvPicPr>
          <p:nvPr/>
        </p:nvPicPr>
        <p:blipFill>
          <a:blip r:embed="rId3"/>
          <a:stretch>
            <a:fillRect/>
          </a:stretch>
        </p:blipFill>
        <p:spPr>
          <a:xfrm>
            <a:off x="628915" y="1290182"/>
            <a:ext cx="3522133" cy="1981200"/>
          </a:xfrm>
          <a:prstGeom prst="rect">
            <a:avLst/>
          </a:prstGeom>
        </p:spPr>
      </p:pic>
      <p:pic>
        <p:nvPicPr>
          <p:cNvPr id="5" name="Picture 4">
            <a:extLst>
              <a:ext uri="{FF2B5EF4-FFF2-40B4-BE49-F238E27FC236}">
                <a16:creationId xmlns:a16="http://schemas.microsoft.com/office/drawing/2014/main" id="{3864A8F3-7B04-472C-A05D-6F98DC76E47F}"/>
              </a:ext>
            </a:extLst>
          </p:cNvPr>
          <p:cNvPicPr>
            <a:picLocks noChangeAspect="1"/>
          </p:cNvPicPr>
          <p:nvPr/>
        </p:nvPicPr>
        <p:blipFill>
          <a:blip r:embed="rId4"/>
          <a:stretch>
            <a:fillRect/>
          </a:stretch>
        </p:blipFill>
        <p:spPr>
          <a:xfrm rot="5400000">
            <a:off x="4765203" y="3348230"/>
            <a:ext cx="3454399" cy="2590800"/>
          </a:xfrm>
          <a:prstGeom prst="rect">
            <a:avLst/>
          </a:prstGeom>
        </p:spPr>
      </p:pic>
      <p:sp>
        <p:nvSpPr>
          <p:cNvPr id="6" name="Rectangle 5">
            <a:extLst>
              <a:ext uri="{FF2B5EF4-FFF2-40B4-BE49-F238E27FC236}">
                <a16:creationId xmlns:a16="http://schemas.microsoft.com/office/drawing/2014/main" id="{577DE017-9DE1-41CC-B489-B5C3BEFC3826}"/>
              </a:ext>
            </a:extLst>
          </p:cNvPr>
          <p:cNvSpPr/>
          <p:nvPr/>
        </p:nvSpPr>
        <p:spPr>
          <a:xfrm>
            <a:off x="579074" y="3710137"/>
            <a:ext cx="4572000" cy="2677656"/>
          </a:xfrm>
          <a:prstGeom prst="rect">
            <a:avLst/>
          </a:prstGeom>
        </p:spPr>
        <p:txBody>
          <a:bodyPr>
            <a:spAutoFit/>
          </a:bodyPr>
          <a:lstStyle/>
          <a:p>
            <a:r>
              <a:rPr lang="en-US" sz="2800" b="1" dirty="0"/>
              <a:t>MHA- Employees </a:t>
            </a:r>
          </a:p>
          <a:p>
            <a:r>
              <a:rPr lang="en-US" sz="2800" dirty="0"/>
              <a:t>10 peers DOC </a:t>
            </a:r>
          </a:p>
          <a:p>
            <a:r>
              <a:rPr lang="en-US" sz="2800" dirty="0"/>
              <a:t>10 peers Jail/Drug Court</a:t>
            </a:r>
          </a:p>
          <a:p>
            <a:r>
              <a:rPr lang="en-US" sz="2800" dirty="0"/>
              <a:t>3-peers mental health board commitment</a:t>
            </a:r>
          </a:p>
          <a:p>
            <a:r>
              <a:rPr lang="en-US" sz="2800" dirty="0"/>
              <a:t>3- peer veterans </a:t>
            </a:r>
          </a:p>
        </p:txBody>
      </p:sp>
      <p:sp>
        <p:nvSpPr>
          <p:cNvPr id="7" name="Rectangle 6">
            <a:extLst>
              <a:ext uri="{FF2B5EF4-FFF2-40B4-BE49-F238E27FC236}">
                <a16:creationId xmlns:a16="http://schemas.microsoft.com/office/drawing/2014/main" id="{813EC073-7977-4E07-892B-C86AFEB0CA17}"/>
              </a:ext>
            </a:extLst>
          </p:cNvPr>
          <p:cNvSpPr/>
          <p:nvPr/>
        </p:nvSpPr>
        <p:spPr>
          <a:xfrm>
            <a:off x="8420397" y="1536174"/>
            <a:ext cx="3358243" cy="3785652"/>
          </a:xfrm>
          <a:prstGeom prst="rect">
            <a:avLst/>
          </a:prstGeom>
        </p:spPr>
        <p:txBody>
          <a:bodyPr wrap="square">
            <a:spAutoFit/>
          </a:bodyPr>
          <a:lstStyle/>
          <a:p>
            <a:pPr marL="342900" indent="-342900">
              <a:buFont typeface="Arial" panose="020B0604020202020204" pitchFamily="34" charset="0"/>
              <a:buChar char="•"/>
            </a:pPr>
            <a:r>
              <a:rPr lang="en-US" sz="2400" dirty="0"/>
              <a:t>140 participants           in 2016-2017</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112 we know are still working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56 in progress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33 have obtained employment </a:t>
            </a:r>
          </a:p>
        </p:txBody>
      </p:sp>
    </p:spTree>
    <p:extLst>
      <p:ext uri="{BB962C8B-B14F-4D97-AF65-F5344CB8AC3E}">
        <p14:creationId xmlns:p14="http://schemas.microsoft.com/office/powerpoint/2010/main" val="55119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48EB-A17A-463D-BCF2-1C399564CF56}"/>
              </a:ext>
            </a:extLst>
          </p:cNvPr>
          <p:cNvSpPr txBox="1">
            <a:spLocks/>
          </p:cNvSpPr>
          <p:nvPr/>
        </p:nvSpPr>
        <p:spPr>
          <a:xfrm>
            <a:off x="4490581" y="136851"/>
            <a:ext cx="3638811"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bg1"/>
                </a:solidFill>
                <a:latin typeface="+mn-lt"/>
              </a:rPr>
              <a:t>Peer Outreach</a:t>
            </a:r>
          </a:p>
        </p:txBody>
      </p:sp>
      <p:pic>
        <p:nvPicPr>
          <p:cNvPr id="4" name="Content Placeholder 7">
            <a:extLst>
              <a:ext uri="{FF2B5EF4-FFF2-40B4-BE49-F238E27FC236}">
                <a16:creationId xmlns:a16="http://schemas.microsoft.com/office/drawing/2014/main" id="{AE5DD64F-C92C-47CC-A7CC-6FF10627C3D1}"/>
              </a:ext>
            </a:extLst>
          </p:cNvPr>
          <p:cNvPicPr>
            <a:picLocks noChangeAspect="1"/>
          </p:cNvPicPr>
          <p:nvPr/>
        </p:nvPicPr>
        <p:blipFill rotWithShape="1">
          <a:blip r:embed="rId2"/>
          <a:srcRect t="27112" b="-27112"/>
          <a:stretch/>
        </p:blipFill>
        <p:spPr>
          <a:xfrm rot="20776913">
            <a:off x="1775718" y="4363148"/>
            <a:ext cx="1384344" cy="2461056"/>
          </a:xfrm>
          <a:prstGeom prst="rect">
            <a:avLst/>
          </a:prstGeom>
        </p:spPr>
      </p:pic>
      <p:pic>
        <p:nvPicPr>
          <p:cNvPr id="5" name="Content Placeholder 5">
            <a:extLst>
              <a:ext uri="{FF2B5EF4-FFF2-40B4-BE49-F238E27FC236}">
                <a16:creationId xmlns:a16="http://schemas.microsoft.com/office/drawing/2014/main" id="{2B203D16-80CB-4098-BF23-56F8EFB8A1D8}"/>
              </a:ext>
            </a:extLst>
          </p:cNvPr>
          <p:cNvPicPr>
            <a:picLocks noChangeAspect="1"/>
          </p:cNvPicPr>
          <p:nvPr/>
        </p:nvPicPr>
        <p:blipFill>
          <a:blip r:embed="rId3"/>
          <a:stretch>
            <a:fillRect/>
          </a:stretch>
        </p:blipFill>
        <p:spPr bwMode="auto">
          <a:xfrm>
            <a:off x="3189039" y="1538029"/>
            <a:ext cx="3380795" cy="21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6">
            <a:extLst>
              <a:ext uri="{FF2B5EF4-FFF2-40B4-BE49-F238E27FC236}">
                <a16:creationId xmlns:a16="http://schemas.microsoft.com/office/drawing/2014/main" id="{F61E4B12-BB3F-4F4D-8976-2C41AB989E67}"/>
              </a:ext>
            </a:extLst>
          </p:cNvPr>
          <p:cNvPicPr>
            <a:picLocks noChangeAspect="1"/>
          </p:cNvPicPr>
          <p:nvPr/>
        </p:nvPicPr>
        <p:blipFill rotWithShape="1">
          <a:blip r:embed="rId4"/>
          <a:srcRect l="22530" t="-8621" r="4218" b="15517"/>
          <a:stretch/>
        </p:blipFill>
        <p:spPr>
          <a:xfrm>
            <a:off x="5359192" y="3725941"/>
            <a:ext cx="3118434" cy="2972226"/>
          </a:xfrm>
          <a:prstGeom prst="rect">
            <a:avLst/>
          </a:prstGeom>
        </p:spPr>
      </p:pic>
      <p:pic>
        <p:nvPicPr>
          <p:cNvPr id="7" name="Picture 6">
            <a:extLst>
              <a:ext uri="{FF2B5EF4-FFF2-40B4-BE49-F238E27FC236}">
                <a16:creationId xmlns:a16="http://schemas.microsoft.com/office/drawing/2014/main" id="{BE336EC2-9349-40DC-83F2-41ECE7FBF122}"/>
              </a:ext>
            </a:extLst>
          </p:cNvPr>
          <p:cNvPicPr>
            <a:picLocks noChangeAspect="1"/>
          </p:cNvPicPr>
          <p:nvPr/>
        </p:nvPicPr>
        <p:blipFill>
          <a:blip r:embed="rId5"/>
          <a:stretch>
            <a:fillRect/>
          </a:stretch>
        </p:blipFill>
        <p:spPr>
          <a:xfrm>
            <a:off x="9374687" y="1427474"/>
            <a:ext cx="2037149" cy="2715825"/>
          </a:xfrm>
          <a:prstGeom prst="rect">
            <a:avLst/>
          </a:prstGeom>
        </p:spPr>
      </p:pic>
      <p:sp>
        <p:nvSpPr>
          <p:cNvPr id="8" name="Rectangle 7">
            <a:extLst>
              <a:ext uri="{FF2B5EF4-FFF2-40B4-BE49-F238E27FC236}">
                <a16:creationId xmlns:a16="http://schemas.microsoft.com/office/drawing/2014/main" id="{55FB4358-ECD1-4F55-845F-B1DEEFD928CC}"/>
              </a:ext>
            </a:extLst>
          </p:cNvPr>
          <p:cNvSpPr/>
          <p:nvPr/>
        </p:nvSpPr>
        <p:spPr>
          <a:xfrm>
            <a:off x="207014" y="1707989"/>
            <a:ext cx="3225117" cy="1815882"/>
          </a:xfrm>
          <a:prstGeom prst="rect">
            <a:avLst/>
          </a:prstGeom>
        </p:spPr>
        <p:txBody>
          <a:bodyPr wrap="square">
            <a:spAutoFit/>
          </a:bodyPr>
          <a:lstStyle/>
          <a:p>
            <a:pPr marL="285750" indent="-285750">
              <a:buFont typeface="Arial" panose="020B0604020202020204" pitchFamily="34" charset="0"/>
              <a:buChar char="•"/>
            </a:pPr>
            <a:r>
              <a:rPr lang="en-US" sz="2800" dirty="0"/>
              <a:t>145 individuals served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47 current</a:t>
            </a:r>
          </a:p>
        </p:txBody>
      </p:sp>
      <p:sp>
        <p:nvSpPr>
          <p:cNvPr id="9" name="Rectangle 8">
            <a:extLst>
              <a:ext uri="{FF2B5EF4-FFF2-40B4-BE49-F238E27FC236}">
                <a16:creationId xmlns:a16="http://schemas.microsoft.com/office/drawing/2014/main" id="{4A8CA918-C49C-4FF3-909B-E2972D45AF13}"/>
              </a:ext>
            </a:extLst>
          </p:cNvPr>
          <p:cNvSpPr/>
          <p:nvPr/>
        </p:nvSpPr>
        <p:spPr>
          <a:xfrm>
            <a:off x="7068721" y="1523503"/>
            <a:ext cx="2155654" cy="2523768"/>
          </a:xfrm>
          <a:prstGeom prst="rect">
            <a:avLst/>
          </a:prstGeom>
        </p:spPr>
        <p:txBody>
          <a:bodyPr wrap="square">
            <a:spAutoFit/>
          </a:bodyPr>
          <a:lstStyle/>
          <a:p>
            <a:pPr marL="285750" indent="-285750">
              <a:buFont typeface="Arial" panose="020B0604020202020204" pitchFamily="34" charset="0"/>
              <a:buChar char="•"/>
            </a:pPr>
            <a:r>
              <a:rPr lang="en-US" sz="2800" dirty="0"/>
              <a:t>Housing</a:t>
            </a:r>
          </a:p>
          <a:p>
            <a:pPr marL="285750" indent="-285750">
              <a:buFont typeface="Arial" panose="020B0604020202020204" pitchFamily="34" charset="0"/>
              <a:buChar char="•"/>
            </a:pPr>
            <a:r>
              <a:rPr lang="en-US" sz="2800" dirty="0"/>
              <a:t>Furniture</a:t>
            </a:r>
          </a:p>
          <a:p>
            <a:pPr marL="285750" indent="-285750">
              <a:buFont typeface="Arial" panose="020B0604020202020204" pitchFamily="34" charset="0"/>
              <a:buChar char="•"/>
            </a:pPr>
            <a:r>
              <a:rPr lang="en-US" sz="2800" dirty="0"/>
              <a:t>Food Nets </a:t>
            </a:r>
          </a:p>
          <a:p>
            <a:pPr marL="285750" indent="-285750">
              <a:buFont typeface="Arial" panose="020B0604020202020204" pitchFamily="34" charset="0"/>
              <a:buChar char="•"/>
            </a:pPr>
            <a:r>
              <a:rPr lang="en-US" sz="2800" dirty="0"/>
              <a:t>Medical Appt</a:t>
            </a:r>
            <a:r>
              <a:rPr lang="en-US" dirty="0"/>
              <a:t>.</a:t>
            </a:r>
          </a:p>
          <a:p>
            <a:endParaRPr lang="en-US" dirty="0"/>
          </a:p>
        </p:txBody>
      </p:sp>
    </p:spTree>
    <p:extLst>
      <p:ext uri="{BB962C8B-B14F-4D97-AF65-F5344CB8AC3E}">
        <p14:creationId xmlns:p14="http://schemas.microsoft.com/office/powerpoint/2010/main" val="62108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4F28-BB28-496E-90F3-6266D6A1AAD6}"/>
              </a:ext>
            </a:extLst>
          </p:cNvPr>
          <p:cNvSpPr txBox="1">
            <a:spLocks/>
          </p:cNvSpPr>
          <p:nvPr/>
        </p:nvSpPr>
        <p:spPr>
          <a:xfrm>
            <a:off x="2724411" y="111800"/>
            <a:ext cx="8229600" cy="102076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a:solidFill>
                  <a:schemeClr val="bg1"/>
                </a:solidFill>
                <a:latin typeface="+mn-lt"/>
              </a:rPr>
              <a:t>Peer Support Inside the walls</a:t>
            </a:r>
            <a:endParaRPr lang="en-US" dirty="0">
              <a:solidFill>
                <a:schemeClr val="bg1"/>
              </a:solidFill>
              <a:latin typeface="+mn-lt"/>
            </a:endParaRPr>
          </a:p>
        </p:txBody>
      </p:sp>
      <p:pic>
        <p:nvPicPr>
          <p:cNvPr id="4" name="Content Placeholder 6">
            <a:extLst>
              <a:ext uri="{FF2B5EF4-FFF2-40B4-BE49-F238E27FC236}">
                <a16:creationId xmlns:a16="http://schemas.microsoft.com/office/drawing/2014/main" id="{A53E3853-F9BB-4C20-A8D9-36570CD34614}"/>
              </a:ext>
            </a:extLst>
          </p:cNvPr>
          <p:cNvPicPr>
            <a:picLocks noChangeAspect="1"/>
          </p:cNvPicPr>
          <p:nvPr/>
        </p:nvPicPr>
        <p:blipFill>
          <a:blip r:embed="rId2"/>
          <a:stretch>
            <a:fillRect/>
          </a:stretch>
        </p:blipFill>
        <p:spPr>
          <a:xfrm rot="5400000">
            <a:off x="1916668" y="824445"/>
            <a:ext cx="2507965" cy="3124200"/>
          </a:xfrm>
          <a:prstGeom prst="rect">
            <a:avLst/>
          </a:prstGeom>
        </p:spPr>
      </p:pic>
      <p:pic>
        <p:nvPicPr>
          <p:cNvPr id="5" name="Content Placeholder 7">
            <a:extLst>
              <a:ext uri="{FF2B5EF4-FFF2-40B4-BE49-F238E27FC236}">
                <a16:creationId xmlns:a16="http://schemas.microsoft.com/office/drawing/2014/main" id="{D56E1824-F649-4EDE-B002-93A29FFBAE2E}"/>
              </a:ext>
            </a:extLst>
          </p:cNvPr>
          <p:cNvPicPr>
            <a:picLocks noChangeAspect="1"/>
          </p:cNvPicPr>
          <p:nvPr/>
        </p:nvPicPr>
        <p:blipFill>
          <a:blip r:embed="rId3"/>
          <a:stretch>
            <a:fillRect/>
          </a:stretch>
        </p:blipFill>
        <p:spPr>
          <a:xfrm>
            <a:off x="7459250" y="1132562"/>
            <a:ext cx="3352800" cy="2514600"/>
          </a:xfrm>
          <a:prstGeom prst="rect">
            <a:avLst/>
          </a:prstGeom>
        </p:spPr>
      </p:pic>
      <p:pic>
        <p:nvPicPr>
          <p:cNvPr id="6" name="Picture 5">
            <a:extLst>
              <a:ext uri="{FF2B5EF4-FFF2-40B4-BE49-F238E27FC236}">
                <a16:creationId xmlns:a16="http://schemas.microsoft.com/office/drawing/2014/main" id="{E2BD86DB-D5FB-4F67-A0DA-FF469C8D6198}"/>
              </a:ext>
            </a:extLst>
          </p:cNvPr>
          <p:cNvPicPr>
            <a:picLocks noChangeAspect="1"/>
          </p:cNvPicPr>
          <p:nvPr/>
        </p:nvPicPr>
        <p:blipFill>
          <a:blip r:embed="rId4"/>
          <a:stretch>
            <a:fillRect/>
          </a:stretch>
        </p:blipFill>
        <p:spPr>
          <a:xfrm rot="5400000">
            <a:off x="4715749" y="2841512"/>
            <a:ext cx="2567957" cy="4565257"/>
          </a:xfrm>
          <a:prstGeom prst="rect">
            <a:avLst/>
          </a:prstGeom>
        </p:spPr>
      </p:pic>
    </p:spTree>
    <p:extLst>
      <p:ext uri="{BB962C8B-B14F-4D97-AF65-F5344CB8AC3E}">
        <p14:creationId xmlns:p14="http://schemas.microsoft.com/office/powerpoint/2010/main" val="2393635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SAMHSA PowerPoint Template 2.14.18" id="{448769E7-27A7-4523-A221-EC192782EFFB}" vid="{02A4BDB4-2117-46F9-A046-EB4FBAF7CDDC}"/>
    </a:ext>
  </a:extLst>
</a:theme>
</file>

<file path=docProps/app.xml><?xml version="1.0" encoding="utf-8"?>
<Properties xmlns="http://schemas.openxmlformats.org/officeDocument/2006/extended-properties" xmlns:vt="http://schemas.openxmlformats.org/officeDocument/2006/docPropsVTypes">
  <Template>New SAMHSA PowerPoint Template 2.14.18 (1)</Template>
  <TotalTime>176</TotalTime>
  <Words>650</Words>
  <Application>Microsoft Office PowerPoint</Application>
  <PresentationFormat>Widescreen</PresentationFormat>
  <Paragraphs>150</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Yu Gothic Medium</vt:lpstr>
      <vt:lpstr>Yu Gothic UI Semibold</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Hellebuyck</dc:creator>
  <cp:lastModifiedBy>Michelle Hellebuyck</cp:lastModifiedBy>
  <cp:revision>10</cp:revision>
  <cp:lastPrinted>2018-02-12T19:53:39Z</cp:lastPrinted>
  <dcterms:created xsi:type="dcterms:W3CDTF">2018-02-14T22:21:30Z</dcterms:created>
  <dcterms:modified xsi:type="dcterms:W3CDTF">2018-04-17T21:33:02Z</dcterms:modified>
</cp:coreProperties>
</file>